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412" r:id="rId2"/>
    <p:sldId id="438" r:id="rId3"/>
    <p:sldId id="441" r:id="rId4"/>
    <p:sldId id="443" r:id="rId5"/>
    <p:sldId id="442" r:id="rId6"/>
    <p:sldId id="447" r:id="rId7"/>
    <p:sldId id="445" r:id="rId8"/>
    <p:sldId id="446" r:id="rId9"/>
    <p:sldId id="440" r:id="rId10"/>
    <p:sldId id="411" r:id="rId11"/>
  </p:sldIdLst>
  <p:sldSz cx="9144000" cy="6858000" type="screen4x3"/>
  <p:notesSz cx="6797675" cy="987425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92D050"/>
    <a:srgbClr val="CCFFFF"/>
    <a:srgbClr val="FF3399"/>
    <a:srgbClr val="FF9999"/>
    <a:srgbClr val="99FF33"/>
    <a:srgbClr val="CCFF99"/>
    <a:srgbClr val="FFCCCC"/>
    <a:srgbClr val="CCCC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ile con tema 1 - Color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Stile chiaro 2 - Color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Stile chiaro 3 - Color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A488322-F2BA-4B5B-9748-0D474271808F}" styleName="Stile medio 3 - Color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A107856-5554-42FB-B03E-39F5DBC370BA}" styleName="Stile medio 4 - Color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Stile medio 4 - Color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55" autoAdjust="0"/>
    <p:restoredTop sz="94638" autoAdjust="0"/>
  </p:normalViewPr>
  <p:slideViewPr>
    <p:cSldViewPr>
      <p:cViewPr varScale="1">
        <p:scale>
          <a:sx n="92" d="100"/>
          <a:sy n="92" d="100"/>
        </p:scale>
        <p:origin x="-11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4"/>
    </p:cViewPr>
  </p:sorterViewPr>
  <p:notesViewPr>
    <p:cSldViewPr>
      <p:cViewPr varScale="1">
        <p:scale>
          <a:sx n="70" d="100"/>
          <a:sy n="70" d="100"/>
        </p:scale>
        <p:origin x="-2730" y="-90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42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426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72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406"/>
            <a:ext cx="2946400" cy="4942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72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406"/>
            <a:ext cx="2946400" cy="49426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0E50D46-7E49-4780-9446-771A3BE949D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89149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426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B44062-0ED9-467A-B6DF-2690936A8704}" type="datetimeFigureOut">
              <a:rPr lang="it-IT" smtClean="0"/>
              <a:t>25/05/2015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450" y="4689993"/>
            <a:ext cx="5438775" cy="444364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49688" y="9378406"/>
            <a:ext cx="2946400" cy="494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45CCA6-B985-4039-9055-E3162A996B5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8706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olo e contenu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Connettore 1 2"/>
          <p:cNvCxnSpPr/>
          <p:nvPr userDrawn="1"/>
        </p:nvCxnSpPr>
        <p:spPr>
          <a:xfrm>
            <a:off x="5076825" y="908050"/>
            <a:ext cx="3598863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magin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88640"/>
            <a:ext cx="2731772" cy="868608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contenuto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it-IT" noProof="0" smtClean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17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  <p:sldLayoutId id="2147483715" r:id="rId12"/>
    <p:sldLayoutId id="2147483716" r:id="rId13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live.fondazionecariparo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466725" y="2636838"/>
            <a:ext cx="822960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it-IT" sz="12000">
              <a:solidFill>
                <a:schemeClr val="bg1"/>
              </a:solidFill>
              <a:latin typeface="Helvetica" pitchFamily="-65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052736"/>
            <a:ext cx="8614345" cy="3816424"/>
          </a:xfrm>
          <a:prstGeom prst="rect">
            <a:avLst/>
          </a:prstGeom>
        </p:spPr>
      </p:pic>
      <p:sp>
        <p:nvSpPr>
          <p:cNvPr id="9" name="Rettangolo 8"/>
          <p:cNvSpPr/>
          <p:nvPr/>
        </p:nvSpPr>
        <p:spPr>
          <a:xfrm>
            <a:off x="323528" y="188640"/>
            <a:ext cx="8372797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12" y="5445224"/>
            <a:ext cx="64293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31079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512519"/>
              </p:ext>
            </p:extLst>
          </p:nvPr>
        </p:nvGraphicFramePr>
        <p:xfrm>
          <a:off x="251521" y="1124744"/>
          <a:ext cx="8640960" cy="5453964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3456383"/>
                <a:gridCol w="1368152"/>
                <a:gridCol w="1224136"/>
                <a:gridCol w="2592289"/>
              </a:tblGrid>
              <a:tr h="2215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ENTE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STANZIAMENTI </a:t>
                      </a:r>
                      <a:r>
                        <a:rPr lang="it-IT" sz="1400" dirty="0" smtClean="0">
                          <a:effectLst/>
                        </a:rPr>
                        <a:t>ENTI PARTECIPANTI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OPERATIVITÀ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072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Fondazione Cassa di Risparmio di Padova e Rovigo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400" dirty="0" smtClean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Residuo</a:t>
                      </a:r>
                      <a:r>
                        <a:rPr lang="it-IT" sz="1400" baseline="0" dirty="0" smtClean="0">
                          <a:effectLst/>
                        </a:rPr>
                        <a:t> </a:t>
                      </a:r>
                      <a:r>
                        <a:rPr lang="it-IT" sz="1400" dirty="0" smtClean="0">
                          <a:effectLst/>
                        </a:rPr>
                        <a:t>2012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effectLst/>
                        </a:rPr>
                        <a:t>€  6.000.000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805.767 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province di Padova </a:t>
                      </a:r>
                      <a:endParaRPr lang="it-IT" sz="14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e </a:t>
                      </a:r>
                      <a:r>
                        <a:rPr lang="it-IT" sz="1400" dirty="0">
                          <a:effectLst/>
                        </a:rPr>
                        <a:t>Rovigo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</a:tr>
              <a:tr h="36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Diocesi di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400" dirty="0" smtClean="0">
                        <a:effectLst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Raccolta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300.000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  45.000 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Diocesi di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Camera di Commercio di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400" dirty="0" smtClean="0">
                          <a:effectLst/>
                        </a:rPr>
                        <a:t>€     150.000</a:t>
                      </a:r>
                      <a:endParaRPr lang="it-IT" sz="14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provincia di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Comune di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</a:t>
                      </a:r>
                      <a:r>
                        <a:rPr lang="it-IT" sz="1400" dirty="0">
                          <a:effectLst/>
                        </a:rPr>
                        <a:t>210.000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Comune di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Fondazione Antonveneta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 25.000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Diocesi di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Consorzio </a:t>
                      </a:r>
                      <a:r>
                        <a:rPr lang="it-IT" sz="1400" dirty="0" err="1">
                          <a:effectLst/>
                        </a:rPr>
                        <a:t>Consvipo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 </a:t>
                      </a:r>
                      <a:r>
                        <a:rPr lang="it-IT" sz="1400" dirty="0">
                          <a:effectLst/>
                        </a:rPr>
                        <a:t>44.000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provincia di Rovigo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Camera di Commercio di Rovigo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 </a:t>
                      </a:r>
                      <a:r>
                        <a:rPr lang="it-IT" sz="1400" dirty="0">
                          <a:effectLst/>
                        </a:rPr>
                        <a:t>20.000   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provincia di Rovigo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Provincia Rovigo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it-IT"/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 </a:t>
                      </a:r>
                      <a:r>
                        <a:rPr lang="it-IT" sz="1400" dirty="0">
                          <a:effectLst/>
                        </a:rPr>
                        <a:t>50.000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</a:t>
                      </a:r>
                      <a:r>
                        <a:rPr lang="it-IT" sz="1400" dirty="0" smtClean="0">
                          <a:effectLst/>
                        </a:rPr>
                        <a:t>Rovigo per </a:t>
                      </a:r>
                      <a:r>
                        <a:rPr lang="it-IT" sz="1400" dirty="0">
                          <a:effectLst/>
                        </a:rPr>
                        <a:t>disabili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Provincia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 </a:t>
                      </a:r>
                      <a:r>
                        <a:rPr lang="it-IT" sz="1400" dirty="0">
                          <a:effectLst/>
                        </a:rPr>
                        <a:t>20.000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Area Padova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>
                          <a:effectLst/>
                        </a:rPr>
                        <a:t>Diocesi Adria-Rovigo e Chioggia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€      </a:t>
                      </a:r>
                      <a:r>
                        <a:rPr lang="it-IT" sz="1400" dirty="0">
                          <a:effectLst/>
                        </a:rPr>
                        <a:t>30.000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Area Rovigo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500" dirty="0" smtClean="0">
                          <a:effectLst/>
                        </a:rPr>
                        <a:t>TOTALE DELIBERATO </a:t>
                      </a: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500" dirty="0" smtClean="0">
                          <a:effectLst/>
                        </a:rPr>
                        <a:t>DAGLI ENTI PARTECIPANTI</a:t>
                      </a:r>
                      <a:endParaRPr lang="it-IT" sz="15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  <a:solidFill>
                      <a:srgbClr val="92D050">
                        <a:alpha val="50196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 smtClean="0">
                          <a:effectLst/>
                        </a:rPr>
                        <a:t>€  </a:t>
                      </a:r>
                      <a:r>
                        <a:rPr lang="it-IT" sz="1800" b="1" dirty="0">
                          <a:effectLst/>
                        </a:rPr>
                        <a:t>7.699.767</a:t>
                      </a:r>
                      <a:endParaRPr lang="it-IT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  <a:solidFill>
                      <a:srgbClr val="92D050">
                        <a:alpha val="50196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400" dirty="0" smtClean="0">
                          <a:effectLst/>
                        </a:rPr>
                        <a:t> </a:t>
                      </a:r>
                      <a:endParaRPr lang="it-IT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B w="12700" cmpd="sng">
                      <a:noFill/>
                    </a:lnB>
                    <a:solidFill>
                      <a:srgbClr val="92D050">
                        <a:alpha val="50196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8" name="CasellaDiTesto 7"/>
          <p:cNvSpPr txBox="1"/>
          <p:nvPr/>
        </p:nvSpPr>
        <p:spPr>
          <a:xfrm>
            <a:off x="6465937" y="245831"/>
            <a:ext cx="2236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 smtClean="0"/>
              <a:t>Dati complessivi</a:t>
            </a:r>
          </a:p>
          <a:p>
            <a:pPr algn="r"/>
            <a:r>
              <a:rPr lang="it-IT" b="1" dirty="0" smtClean="0"/>
              <a:t>edizioni 2013-2014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6761983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940142"/>
              </p:ext>
            </p:extLst>
          </p:nvPr>
        </p:nvGraphicFramePr>
        <p:xfrm>
          <a:off x="611560" y="2924944"/>
          <a:ext cx="7776864" cy="3592830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4597309"/>
                <a:gridCol w="3179555"/>
              </a:tblGrid>
              <a:tr h="175260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500" b="1" dirty="0" smtClean="0">
                          <a:effectLst/>
                          <a:latin typeface="+mj-lt"/>
                        </a:rPr>
                        <a:t>ENTI</a:t>
                      </a:r>
                      <a:r>
                        <a:rPr lang="it-IT" sz="2500" b="1" baseline="0" dirty="0" smtClean="0">
                          <a:effectLst/>
                          <a:latin typeface="+mj-lt"/>
                        </a:rPr>
                        <a:t> COFINANZIATORI</a:t>
                      </a:r>
                      <a:endParaRPr lang="it-IT" sz="2500" b="1" dirty="0" smtClean="0">
                        <a:effectLst/>
                        <a:latin typeface="+mj-lt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1" dirty="0" smtClean="0">
                          <a:effectLst/>
                          <a:latin typeface="+mj-lt"/>
                        </a:rPr>
                        <a:t>(enti pubblici, no profit e aziende)*</a:t>
                      </a:r>
                      <a:endParaRPr lang="it-IT" sz="2000" b="1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3000" b="1" dirty="0" smtClean="0">
                          <a:effectLst/>
                          <a:latin typeface="+mj-lt"/>
                        </a:rPr>
                        <a:t>€   2.395.311,78     </a:t>
                      </a:r>
                      <a:endParaRPr lang="it-IT" sz="3000" b="1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mpd="sng">
                      <a:noFill/>
                    </a:lnB>
                  </a:tcPr>
                </a:tc>
              </a:tr>
              <a:tr h="175260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500" b="1" baseline="0" dirty="0" smtClean="0">
                          <a:effectLst/>
                          <a:latin typeface="+mj-lt"/>
                        </a:rPr>
                        <a:t>ALTRI ENTI</a:t>
                      </a:r>
                      <a:endParaRPr lang="it-IT" sz="2500" b="1" dirty="0" smtClean="0">
                        <a:effectLst/>
                        <a:latin typeface="+mj-lt"/>
                      </a:endParaRPr>
                    </a:p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2000" b="1" dirty="0" smtClean="0">
                          <a:effectLst/>
                          <a:latin typeface="+mj-lt"/>
                        </a:rPr>
                        <a:t>(Regione Veneto, comuni e società partecipate, Enti con progettualità specifica)                            </a:t>
                      </a:r>
                      <a:endParaRPr lang="it-IT" sz="2000" b="1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it-IT" sz="20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3000" b="1" dirty="0" smtClean="0">
                          <a:effectLst/>
                          <a:latin typeface="+mj-lt"/>
                        </a:rPr>
                        <a:t>€ 10.526.899,67</a:t>
                      </a:r>
                    </a:p>
                  </a:txBody>
                  <a:tcPr marL="68580" marR="68580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6465937" y="245831"/>
            <a:ext cx="2236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 smtClean="0"/>
              <a:t>Dati complessivi</a:t>
            </a:r>
          </a:p>
          <a:p>
            <a:pPr algn="r"/>
            <a:r>
              <a:rPr lang="it-IT" b="1" dirty="0" smtClean="0"/>
              <a:t>edizioni 2013-2014</a:t>
            </a:r>
            <a:endParaRPr lang="it-IT" b="1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95536" y="1196752"/>
            <a:ext cx="83069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ctr"/>
            <a:r>
              <a:rPr lang="it-IT" sz="3200" dirty="0" smtClean="0"/>
              <a:t>Oltre ai</a:t>
            </a:r>
            <a:r>
              <a:rPr lang="it-IT" sz="3200" b="1" dirty="0" smtClean="0"/>
              <a:t> 7.699.767 euro </a:t>
            </a:r>
          </a:p>
          <a:p>
            <a:pPr algn="ctr" fontAlgn="ctr"/>
            <a:r>
              <a:rPr lang="it-IT" sz="3200" dirty="0" smtClean="0"/>
              <a:t>deliberati dagli Enti </a:t>
            </a:r>
            <a:r>
              <a:rPr lang="it-IT" sz="3200" dirty="0"/>
              <a:t>P</a:t>
            </a:r>
            <a:r>
              <a:rPr lang="it-IT" sz="3200" dirty="0" smtClean="0"/>
              <a:t>artecipanti </a:t>
            </a:r>
          </a:p>
          <a:p>
            <a:pPr algn="ctr" fontAlgn="ctr"/>
            <a:r>
              <a:rPr lang="it-IT" sz="3200" b="1" dirty="0" smtClean="0"/>
              <a:t>si sono mobilitate ulteriori risorse da:</a:t>
            </a:r>
          </a:p>
        </p:txBody>
      </p:sp>
    </p:spTree>
    <p:extLst>
      <p:ext uri="{BB962C8B-B14F-4D97-AF65-F5344CB8AC3E}">
        <p14:creationId xmlns:p14="http://schemas.microsoft.com/office/powerpoint/2010/main" val="28265414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348086" y="1916832"/>
            <a:ext cx="8363188" cy="368485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t-IT" dirty="0" smtClean="0"/>
              <a:t>        </a:t>
            </a:r>
            <a:endParaRPr lang="it-IT" dirty="0"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t-IT" sz="7000" b="1" smtClean="0">
                <a:solidFill>
                  <a:srgbClr val="009999"/>
                </a:solidFill>
                <a:ea typeface="Calibri"/>
                <a:cs typeface="Times New Roman"/>
              </a:rPr>
              <a:t>20.621.978 </a:t>
            </a:r>
            <a:r>
              <a:rPr lang="it-IT" sz="7000" b="1" dirty="0" smtClean="0">
                <a:solidFill>
                  <a:srgbClr val="009999"/>
                </a:solidFill>
                <a:ea typeface="Calibri"/>
                <a:cs typeface="Times New Roman"/>
              </a:rPr>
              <a:t>euro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it-IT" sz="5500" b="1" dirty="0" smtClean="0"/>
              <a:t>totale </a:t>
            </a:r>
            <a:r>
              <a:rPr lang="it-IT" sz="5500" b="1" dirty="0"/>
              <a:t>risorse mobilitate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endParaRPr lang="it-IT" sz="6000" b="1" dirty="0">
              <a:ea typeface="Calibri"/>
              <a:cs typeface="Times New Roman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6465937" y="245831"/>
            <a:ext cx="2236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 smtClean="0"/>
              <a:t>Dati complessivi</a:t>
            </a:r>
          </a:p>
          <a:p>
            <a:pPr algn="r"/>
            <a:r>
              <a:rPr lang="it-IT" b="1" dirty="0" smtClean="0"/>
              <a:t>edizioni 2013-2014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8124650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995514" y="1772816"/>
            <a:ext cx="6792372" cy="41395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8800" b="1" dirty="0" smtClean="0">
                <a:solidFill>
                  <a:srgbClr val="009999"/>
                </a:solidFill>
                <a:ea typeface="Calibri"/>
                <a:cs typeface="Times New Roman"/>
              </a:rPr>
              <a:t>5.457</a:t>
            </a:r>
          </a:p>
          <a:p>
            <a:pPr algn="ctr"/>
            <a:r>
              <a:rPr lang="it-IT" sz="6500" b="1" dirty="0" smtClean="0">
                <a:solidFill>
                  <a:srgbClr val="009999"/>
                </a:solidFill>
              </a:rPr>
              <a:t>persone</a:t>
            </a:r>
          </a:p>
          <a:p>
            <a:pPr algn="ctr"/>
            <a:r>
              <a:rPr lang="it-IT" sz="6500" b="1" dirty="0" smtClean="0"/>
              <a:t>avviate al lavoro</a:t>
            </a:r>
          </a:p>
          <a:p>
            <a:endParaRPr lang="it-IT" sz="4500" b="1" dirty="0"/>
          </a:p>
        </p:txBody>
      </p:sp>
      <p:sp>
        <p:nvSpPr>
          <p:cNvPr id="5" name="CasellaDiTesto 4"/>
          <p:cNvSpPr txBox="1"/>
          <p:nvPr/>
        </p:nvSpPr>
        <p:spPr>
          <a:xfrm>
            <a:off x="6465937" y="245831"/>
            <a:ext cx="2236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 smtClean="0"/>
              <a:t>Dati complessivi</a:t>
            </a:r>
          </a:p>
          <a:p>
            <a:pPr algn="r"/>
            <a:r>
              <a:rPr lang="it-IT" b="1" dirty="0" smtClean="0"/>
              <a:t>edizioni 2013-2014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33613295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2608559"/>
              </p:ext>
            </p:extLst>
          </p:nvPr>
        </p:nvGraphicFramePr>
        <p:xfrm>
          <a:off x="273084" y="1299527"/>
          <a:ext cx="8547388" cy="4343178"/>
        </p:xfrm>
        <a:graphic>
          <a:graphicData uri="http://schemas.openxmlformats.org/drawingml/2006/table">
            <a:tbl>
              <a:tblPr firstRow="1" firstCol="1" bandRow="1">
                <a:tableStyleId>{8A107856-5554-42FB-B03E-39F5DBC370BA}</a:tableStyleId>
              </a:tblPr>
              <a:tblGrid>
                <a:gridCol w="1844889"/>
                <a:gridCol w="4527071"/>
                <a:gridCol w="2175428"/>
              </a:tblGrid>
              <a:tr h="5241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N. beneficiari</a:t>
                      </a:r>
                      <a:endParaRPr lang="it-IT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TIPO PROGETTO</a:t>
                      </a:r>
                      <a:endParaRPr lang="it-IT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600" b="1" i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IMPORTI</a:t>
                      </a:r>
                      <a:endParaRPr lang="it-IT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414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71475" algn="l"/>
                        </a:tabLst>
                      </a:pPr>
                      <a:r>
                        <a:rPr lang="it-IT" sz="2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777</a:t>
                      </a:r>
                      <a:endParaRPr lang="it-IT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BORSE LAVORO</a:t>
                      </a:r>
                      <a:endParaRPr lang="it-IT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€         2.015.334</a:t>
                      </a:r>
                      <a:endParaRPr lang="it-IT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20112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1.153</a:t>
                      </a:r>
                      <a:endParaRPr lang="it-IT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VOUCHER</a:t>
                      </a:r>
                      <a:endParaRPr lang="it-IT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€    2.214.793,66</a:t>
                      </a:r>
                      <a:endParaRPr lang="it-IT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7839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1.511</a:t>
                      </a:r>
                      <a:endParaRPr lang="it-IT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ALTRI PROG CONV. LAVORO</a:t>
                      </a:r>
                      <a:endParaRPr lang="it-IT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€ 10.982.941,23</a:t>
                      </a:r>
                      <a:endParaRPr lang="it-IT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bg1"/>
                    </a:solidFill>
                  </a:tcPr>
                </a:tc>
              </a:tr>
              <a:tr h="47839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63</a:t>
                      </a:r>
                      <a:endParaRPr lang="it-IT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DOTE LAVORO </a:t>
                      </a:r>
                      <a:endParaRPr lang="it-IT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€      104.750,00</a:t>
                      </a:r>
                      <a:endParaRPr lang="it-IT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78399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24</a:t>
                      </a:r>
                      <a:endParaRPr lang="it-IT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PROG. PUBB. UTILITA’</a:t>
                      </a:r>
                      <a:endParaRPr lang="it-IT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€        66.745,02</a:t>
                      </a:r>
                      <a:endParaRPr lang="it-IT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56798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2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TOTALE  3.528        </a:t>
                      </a:r>
                      <a:endParaRPr lang="it-IT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rgbClr val="92D05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it-IT" sz="18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it-IT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rgbClr val="92D050">
                        <a:alpha val="5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it-IT" sz="2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€ 15.384.563,91</a:t>
                      </a:r>
                      <a:endParaRPr lang="it-IT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solidFill>
                      <a:srgbClr val="92D050">
                        <a:alpha val="50196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6542881" y="245831"/>
            <a:ext cx="21595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 smtClean="0"/>
              <a:t>Operatività Area</a:t>
            </a:r>
          </a:p>
          <a:p>
            <a:pPr algn="r"/>
            <a:r>
              <a:rPr lang="it-IT" b="1" dirty="0" smtClean="0"/>
              <a:t>Diocesi di Padova</a:t>
            </a:r>
            <a:endParaRPr lang="it-IT" b="1" dirty="0"/>
          </a:p>
        </p:txBody>
      </p:sp>
      <p:sp>
        <p:nvSpPr>
          <p:cNvPr id="3" name="Rettangolo 2"/>
          <p:cNvSpPr/>
          <p:nvPr/>
        </p:nvSpPr>
        <p:spPr>
          <a:xfrm>
            <a:off x="4130447" y="93019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it-IT" b="1" dirty="0" smtClean="0">
                <a:solidFill>
                  <a:srgbClr val="009999"/>
                </a:solidFill>
              </a:rPr>
              <a:t>Edizioni 2013-2014</a:t>
            </a:r>
            <a:endParaRPr lang="it-IT" b="1" dirty="0">
              <a:solidFill>
                <a:srgbClr val="009999"/>
              </a:solidFill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12" y="5733256"/>
            <a:ext cx="64293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46098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068393" y="908720"/>
            <a:ext cx="2634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b="1" dirty="0">
                <a:solidFill>
                  <a:srgbClr val="009999"/>
                </a:solidFill>
              </a:rPr>
              <a:t>Novità rispetto al 2014</a:t>
            </a:r>
            <a:endParaRPr lang="it-IT" dirty="0">
              <a:solidFill>
                <a:srgbClr val="009999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298951" y="539388"/>
            <a:ext cx="3403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/>
              <a:t>Le attività del Fondo nel </a:t>
            </a:r>
            <a:r>
              <a:rPr lang="it-IT" b="1" dirty="0" smtClean="0"/>
              <a:t>2015</a:t>
            </a:r>
            <a:endParaRPr lang="it-IT" b="1" dirty="0"/>
          </a:p>
        </p:txBody>
      </p:sp>
      <p:sp>
        <p:nvSpPr>
          <p:cNvPr id="4" name="Rettangolo 3"/>
          <p:cNvSpPr/>
          <p:nvPr/>
        </p:nvSpPr>
        <p:spPr>
          <a:xfrm>
            <a:off x="467544" y="1412776"/>
            <a:ext cx="8234903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lvl="2" indent="-271463" algn="just">
              <a:buFont typeface="Wingdings" pitchFamily="2" charset="2"/>
              <a:buChar char="§"/>
              <a:defRPr/>
            </a:pPr>
            <a:r>
              <a:rPr lang="it-IT" sz="2500" b="1" dirty="0" smtClean="0">
                <a:solidFill>
                  <a:srgbClr val="009999"/>
                </a:solidFill>
              </a:rPr>
              <a:t>VOUCHER</a:t>
            </a:r>
            <a:endParaRPr lang="it-IT" sz="2500" dirty="0"/>
          </a:p>
          <a:p>
            <a:pPr marL="271463" lvl="2" indent="-271463" algn="just">
              <a:defRPr/>
            </a:pPr>
            <a:r>
              <a:rPr lang="it-IT" sz="1200" b="1" dirty="0" smtClean="0">
                <a:solidFill>
                  <a:srgbClr val="009999"/>
                </a:solidFill>
              </a:rPr>
              <a:t>	</a:t>
            </a:r>
            <a:r>
              <a:rPr lang="it-IT" b="1" dirty="0" smtClean="0">
                <a:solidFill>
                  <a:srgbClr val="009999"/>
                </a:solidFill>
              </a:rPr>
              <a:t>per </a:t>
            </a:r>
            <a:r>
              <a:rPr lang="it-IT" b="1" dirty="0">
                <a:solidFill>
                  <a:srgbClr val="009999"/>
                </a:solidFill>
              </a:rPr>
              <a:t>il lavoro </a:t>
            </a:r>
            <a:r>
              <a:rPr lang="it-IT" b="1" dirty="0" smtClean="0">
                <a:solidFill>
                  <a:srgbClr val="009999"/>
                </a:solidFill>
              </a:rPr>
              <a:t>accessorio per </a:t>
            </a:r>
            <a:r>
              <a:rPr lang="it-IT" b="1" dirty="0">
                <a:solidFill>
                  <a:srgbClr val="009999"/>
                </a:solidFill>
              </a:rPr>
              <a:t>enti pubblici/non </a:t>
            </a:r>
            <a:r>
              <a:rPr lang="it-IT" b="1" dirty="0" smtClean="0">
                <a:solidFill>
                  <a:srgbClr val="009999"/>
                </a:solidFill>
              </a:rPr>
              <a:t>profit, </a:t>
            </a:r>
            <a:r>
              <a:rPr lang="it-IT" b="1" dirty="0">
                <a:solidFill>
                  <a:srgbClr val="009999"/>
                </a:solidFill>
              </a:rPr>
              <a:t>ai sensi dell’art. 70 del d.lgs. </a:t>
            </a:r>
            <a:r>
              <a:rPr lang="it-IT" b="1" dirty="0" smtClean="0">
                <a:solidFill>
                  <a:srgbClr val="009999"/>
                </a:solidFill>
              </a:rPr>
              <a:t>276/03</a:t>
            </a:r>
          </a:p>
          <a:p>
            <a:pPr marL="271463" lvl="2" indent="-271463" algn="just">
              <a:defRPr/>
            </a:pPr>
            <a:endParaRPr lang="it-IT" sz="400" b="1" dirty="0" smtClean="0">
              <a:solidFill>
                <a:srgbClr val="009999"/>
              </a:solidFill>
            </a:endParaRPr>
          </a:p>
          <a:p>
            <a:pPr marL="271463" lvl="2" indent="-271463" algn="just">
              <a:tabLst>
                <a:tab pos="1252538" algn="l"/>
              </a:tabLst>
              <a:defRPr/>
            </a:pPr>
            <a:r>
              <a:rPr lang="it-IT" sz="2000" b="1" dirty="0"/>
              <a:t>    </a:t>
            </a:r>
            <a:r>
              <a:rPr lang="it-IT" sz="2000" b="1" dirty="0" smtClean="0"/>
              <a:t>Novità</a:t>
            </a:r>
            <a:r>
              <a:rPr lang="it-IT" sz="2000" b="1" dirty="0"/>
              <a:t>: </a:t>
            </a:r>
            <a:r>
              <a:rPr lang="it-IT" sz="2000" b="1" dirty="0" smtClean="0"/>
              <a:t>	</a:t>
            </a:r>
            <a:r>
              <a:rPr lang="it-IT" sz="2000" dirty="0" smtClean="0"/>
              <a:t>Aumento </a:t>
            </a:r>
            <a:r>
              <a:rPr lang="it-IT" sz="2000" dirty="0"/>
              <a:t>importi massimi  dei progetti e di intervento </a:t>
            </a:r>
            <a:endParaRPr lang="it-IT" sz="2000" dirty="0" smtClean="0"/>
          </a:p>
          <a:p>
            <a:pPr marL="271463" lvl="2" indent="-271463" algn="just">
              <a:tabLst>
                <a:tab pos="1252538" algn="l"/>
              </a:tabLst>
              <a:defRPr/>
            </a:pPr>
            <a:r>
              <a:rPr lang="it-IT" sz="2000" dirty="0"/>
              <a:t>	</a:t>
            </a:r>
            <a:r>
              <a:rPr lang="it-IT" sz="2000" dirty="0" smtClean="0"/>
              <a:t>	del Fondo.</a:t>
            </a:r>
            <a:endParaRPr lang="it-IT" sz="2000" dirty="0"/>
          </a:p>
          <a:p>
            <a:pPr marL="0" lvl="2" algn="just">
              <a:defRPr/>
            </a:pPr>
            <a:endParaRPr lang="it-IT" sz="1600" dirty="0"/>
          </a:p>
          <a:p>
            <a:pPr marL="271463" lvl="2" indent="-271463" algn="just">
              <a:buFont typeface="Wingdings" pitchFamily="2" charset="2"/>
              <a:buChar char="§"/>
              <a:defRPr/>
            </a:pPr>
            <a:r>
              <a:rPr lang="it-IT" sz="2500" b="1" dirty="0">
                <a:solidFill>
                  <a:srgbClr val="009999"/>
                </a:solidFill>
              </a:rPr>
              <a:t>BORSE-LAVORO </a:t>
            </a:r>
            <a:endParaRPr lang="it-IT" sz="2500" b="1" dirty="0" smtClean="0">
              <a:solidFill>
                <a:srgbClr val="009999"/>
              </a:solidFill>
            </a:endParaRPr>
          </a:p>
          <a:p>
            <a:pPr marL="271463" lvl="2" indent="-271463" algn="just">
              <a:defRPr/>
            </a:pPr>
            <a:r>
              <a:rPr lang="it-IT" sz="1000" dirty="0" smtClean="0"/>
              <a:t>	</a:t>
            </a:r>
            <a:r>
              <a:rPr lang="it-IT" b="1" dirty="0">
                <a:solidFill>
                  <a:srgbClr val="009999"/>
                </a:solidFill>
              </a:rPr>
              <a:t>Tirocini di formazione e tirocini di </a:t>
            </a:r>
            <a:r>
              <a:rPr lang="it-IT" b="1" dirty="0" smtClean="0">
                <a:solidFill>
                  <a:srgbClr val="009999"/>
                </a:solidFill>
              </a:rPr>
              <a:t>inserimento/reinserimento</a:t>
            </a:r>
          </a:p>
          <a:p>
            <a:pPr marL="271463" lvl="2" indent="-271463" algn="just">
              <a:defRPr/>
            </a:pPr>
            <a:endParaRPr lang="it-IT" sz="400" b="1" dirty="0" smtClean="0">
              <a:solidFill>
                <a:srgbClr val="009999"/>
              </a:solidFill>
            </a:endParaRPr>
          </a:p>
          <a:p>
            <a:pPr marL="271463" lvl="2" indent="-271463" algn="just">
              <a:tabLst>
                <a:tab pos="1252538" algn="l"/>
              </a:tabLst>
              <a:defRPr/>
            </a:pPr>
            <a:r>
              <a:rPr lang="it-IT" sz="2000" dirty="0" smtClean="0"/>
              <a:t>	</a:t>
            </a:r>
            <a:r>
              <a:rPr lang="it-IT" sz="2000" b="1" dirty="0" smtClean="0"/>
              <a:t>Novità</a:t>
            </a:r>
            <a:r>
              <a:rPr lang="it-IT" sz="2000" b="1" dirty="0"/>
              <a:t>: </a:t>
            </a:r>
            <a:r>
              <a:rPr lang="it-IT" sz="2000" dirty="0" smtClean="0"/>
              <a:t>Aumento </a:t>
            </a:r>
            <a:r>
              <a:rPr lang="it-IT" sz="2000" dirty="0"/>
              <a:t>ore tirocinio e modifica modalità di pagamento </a:t>
            </a:r>
            <a:r>
              <a:rPr lang="it-IT" sz="2000" dirty="0" smtClean="0"/>
              <a:t>	della quota </a:t>
            </a:r>
            <a:r>
              <a:rPr lang="it-IT" sz="2000" dirty="0"/>
              <a:t>a carico datore di </a:t>
            </a:r>
            <a:r>
              <a:rPr lang="it-IT" sz="2000" dirty="0" smtClean="0"/>
              <a:t>lavoro.</a:t>
            </a:r>
            <a:endParaRPr lang="it-IT" sz="2000" dirty="0"/>
          </a:p>
          <a:p>
            <a:pPr marL="0" lvl="2" algn="just">
              <a:defRPr/>
            </a:pPr>
            <a:endParaRPr lang="it-IT" sz="1600" i="1" dirty="0" smtClean="0">
              <a:solidFill>
                <a:srgbClr val="FF0000"/>
              </a:solidFill>
            </a:endParaRPr>
          </a:p>
          <a:p>
            <a:pPr marL="271463" lvl="2" indent="-271463">
              <a:buFont typeface="Wingdings" pitchFamily="2" charset="2"/>
              <a:buChar char="§"/>
              <a:defRPr/>
            </a:pPr>
            <a:r>
              <a:rPr lang="it-IT" sz="2500" b="1" dirty="0" smtClean="0">
                <a:solidFill>
                  <a:srgbClr val="009999"/>
                </a:solidFill>
              </a:rPr>
              <a:t>AMPLIARE I PROGETTI </a:t>
            </a:r>
            <a:r>
              <a:rPr lang="it-IT" sz="2500" b="1" dirty="0">
                <a:solidFill>
                  <a:srgbClr val="009999"/>
                </a:solidFill>
              </a:rPr>
              <a:t>DI PUBBLICA </a:t>
            </a:r>
            <a:r>
              <a:rPr lang="it-IT" sz="2500" b="1">
                <a:solidFill>
                  <a:srgbClr val="009999"/>
                </a:solidFill>
              </a:rPr>
              <a:t>UTILITÀ </a:t>
            </a:r>
            <a:r>
              <a:rPr lang="it-IT" sz="2500" b="1" smtClean="0">
                <a:solidFill>
                  <a:srgbClr val="009999"/>
                </a:solidFill>
              </a:rPr>
              <a:t>E DI </a:t>
            </a:r>
            <a:r>
              <a:rPr lang="it-IT" sz="2500" b="1" dirty="0" smtClean="0">
                <a:solidFill>
                  <a:srgbClr val="009999"/>
                </a:solidFill>
              </a:rPr>
              <a:t>UTILITÀ SOCIALE</a:t>
            </a:r>
          </a:p>
          <a:p>
            <a:pPr marL="271463" lvl="2" indent="-271463">
              <a:defRPr/>
            </a:pPr>
            <a:endParaRPr lang="it-IT" sz="400" b="1" dirty="0" smtClean="0">
              <a:solidFill>
                <a:srgbClr val="009999"/>
              </a:solidFill>
            </a:endParaRPr>
          </a:p>
          <a:p>
            <a:pPr marL="271463" lvl="2" indent="-271463" algn="just">
              <a:tabLst>
                <a:tab pos="1252538" algn="l"/>
              </a:tabLst>
              <a:defRPr/>
            </a:pPr>
            <a:r>
              <a:rPr lang="it-IT" sz="2000" dirty="0" smtClean="0"/>
              <a:t> 	</a:t>
            </a:r>
            <a:r>
              <a:rPr lang="it-IT" sz="2000" b="1" dirty="0" smtClean="0"/>
              <a:t>Novità</a:t>
            </a:r>
            <a:r>
              <a:rPr lang="it-IT" sz="2000" b="1" dirty="0"/>
              <a:t>: </a:t>
            </a:r>
            <a:r>
              <a:rPr lang="it-IT" sz="2000" dirty="0" smtClean="0"/>
              <a:t>Come nelle scorse </a:t>
            </a:r>
            <a:r>
              <a:rPr lang="it-IT" sz="2000" dirty="0"/>
              <a:t>edizioni viene sollecitata la progettazione </a:t>
            </a:r>
            <a:r>
              <a:rPr lang="it-IT" sz="2000" dirty="0" smtClean="0"/>
              <a:t>	concertata </a:t>
            </a:r>
            <a:r>
              <a:rPr lang="it-IT" sz="2000" dirty="0"/>
              <a:t>di aggregazione di </a:t>
            </a:r>
            <a:r>
              <a:rPr lang="it-IT" sz="2000" dirty="0" smtClean="0"/>
              <a:t>comuni.</a:t>
            </a:r>
            <a:endParaRPr lang="it-IT" sz="2000" dirty="0"/>
          </a:p>
          <a:p>
            <a:pPr marL="0" lvl="2" algn="just">
              <a:defRPr/>
            </a:pPr>
            <a:endParaRPr lang="it-IT" sz="1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36447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068393" y="908720"/>
            <a:ext cx="2634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b="1" dirty="0">
                <a:solidFill>
                  <a:srgbClr val="009999"/>
                </a:solidFill>
              </a:rPr>
              <a:t>Novità rispetto al 2014</a:t>
            </a:r>
            <a:endParaRPr lang="it-IT" dirty="0">
              <a:solidFill>
                <a:srgbClr val="009999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5298951" y="539388"/>
            <a:ext cx="3403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/>
              <a:t>Le attività del Fondo nel </a:t>
            </a:r>
            <a:r>
              <a:rPr lang="it-IT" b="1" dirty="0" smtClean="0"/>
              <a:t>2015</a:t>
            </a:r>
            <a:endParaRPr lang="it-IT" b="1" dirty="0"/>
          </a:p>
        </p:txBody>
      </p:sp>
      <p:sp>
        <p:nvSpPr>
          <p:cNvPr id="4" name="Rettangolo 3"/>
          <p:cNvSpPr/>
          <p:nvPr/>
        </p:nvSpPr>
        <p:spPr>
          <a:xfrm>
            <a:off x="395536" y="1681638"/>
            <a:ext cx="8306911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lvl="2" indent="-271463" algn="just">
              <a:buFont typeface="Wingdings" pitchFamily="2" charset="2"/>
              <a:buChar char="§"/>
              <a:defRPr/>
            </a:pPr>
            <a:r>
              <a:rPr lang="it-IT" sz="2500" b="1" cap="all" dirty="0">
                <a:solidFill>
                  <a:srgbClr val="009999"/>
                </a:solidFill>
              </a:rPr>
              <a:t>corsi di </a:t>
            </a:r>
            <a:r>
              <a:rPr lang="it-IT" sz="2500" b="1" cap="all" dirty="0" smtClean="0">
                <a:solidFill>
                  <a:srgbClr val="009999"/>
                </a:solidFill>
              </a:rPr>
              <a:t>formazione</a:t>
            </a:r>
          </a:p>
          <a:p>
            <a:pPr marL="271463" lvl="2" algn="just">
              <a:defRPr/>
            </a:pPr>
            <a:r>
              <a:rPr lang="it-IT" b="1" dirty="0" smtClean="0">
                <a:solidFill>
                  <a:srgbClr val="009999"/>
                </a:solidFill>
              </a:rPr>
              <a:t>con </a:t>
            </a:r>
            <a:r>
              <a:rPr lang="it-IT" b="1" dirty="0">
                <a:solidFill>
                  <a:srgbClr val="009999"/>
                </a:solidFill>
              </a:rPr>
              <a:t>stage formativi in aziende interessate all’assunzione e/o con rilascio di particolari abilitazioni richieste dal mercato del </a:t>
            </a:r>
            <a:r>
              <a:rPr lang="it-IT" b="1" dirty="0" smtClean="0">
                <a:solidFill>
                  <a:srgbClr val="009999"/>
                </a:solidFill>
              </a:rPr>
              <a:t>lavoro</a:t>
            </a:r>
          </a:p>
          <a:p>
            <a:pPr marL="271463" lvl="2" algn="just">
              <a:defRPr/>
            </a:pPr>
            <a:endParaRPr lang="it-IT" sz="400" b="1" dirty="0">
              <a:solidFill>
                <a:srgbClr val="009999"/>
              </a:solidFill>
            </a:endParaRPr>
          </a:p>
          <a:p>
            <a:pPr marL="271463" lvl="2" indent="-271463" algn="just">
              <a:tabLst>
                <a:tab pos="1252538" algn="l"/>
              </a:tabLst>
              <a:defRPr/>
            </a:pPr>
            <a:r>
              <a:rPr lang="it-IT" sz="2000" dirty="0" smtClean="0"/>
              <a:t>	</a:t>
            </a:r>
            <a:r>
              <a:rPr lang="it-IT" sz="2000" b="1" dirty="0" smtClean="0"/>
              <a:t>Novità</a:t>
            </a:r>
            <a:r>
              <a:rPr lang="it-IT" sz="2000" b="1" dirty="0"/>
              <a:t>: </a:t>
            </a:r>
            <a:r>
              <a:rPr lang="it-IT" sz="2000" dirty="0"/>
              <a:t>possono proporre attività formative le aziende interessate ad </a:t>
            </a:r>
            <a:r>
              <a:rPr lang="it-IT" sz="2000" dirty="0" smtClean="0"/>
              <a:t>	assumere specifiche </a:t>
            </a:r>
            <a:r>
              <a:rPr lang="it-IT" sz="2000" dirty="0"/>
              <a:t>figure professionali e sono ora previste </a:t>
            </a:r>
            <a:r>
              <a:rPr lang="it-IT" sz="2000" dirty="0" smtClean="0"/>
              <a:t>	attività </a:t>
            </a:r>
            <a:r>
              <a:rPr lang="it-IT" sz="2000" dirty="0"/>
              <a:t>di formazione e </a:t>
            </a:r>
            <a:r>
              <a:rPr lang="it-IT" sz="2000" dirty="0" smtClean="0"/>
              <a:t>assistenza </a:t>
            </a:r>
            <a:r>
              <a:rPr lang="it-IT" sz="2000" dirty="0"/>
              <a:t>all’avvio di attività di </a:t>
            </a:r>
            <a:r>
              <a:rPr lang="it-IT" sz="2000" dirty="0" smtClean="0"/>
              <a:t>	lavoro autonomo </a:t>
            </a:r>
            <a:r>
              <a:rPr lang="it-IT" sz="2000" dirty="0"/>
              <a:t>e di </a:t>
            </a:r>
            <a:r>
              <a:rPr lang="it-IT" sz="2000" dirty="0" smtClean="0"/>
              <a:t>impresa). Aumento </a:t>
            </a:r>
            <a:r>
              <a:rPr lang="it-IT" sz="2000" dirty="0"/>
              <a:t>importi massimi  </a:t>
            </a:r>
            <a:r>
              <a:rPr lang="it-IT" sz="2000" dirty="0" smtClean="0"/>
              <a:t>	dei progetti </a:t>
            </a:r>
            <a:r>
              <a:rPr lang="it-IT" sz="2000" dirty="0"/>
              <a:t>e di intervento del </a:t>
            </a:r>
            <a:r>
              <a:rPr lang="it-IT" sz="2000" dirty="0" smtClean="0"/>
              <a:t>Fondo.</a:t>
            </a:r>
            <a:endParaRPr lang="it-IT" sz="2000" dirty="0"/>
          </a:p>
          <a:p>
            <a:pPr marL="0" lvl="2" algn="just">
              <a:defRPr/>
            </a:pPr>
            <a:endParaRPr lang="it-IT" sz="1600" dirty="0" smtClean="0"/>
          </a:p>
          <a:p>
            <a:pPr marL="0" lvl="2" algn="just">
              <a:defRPr/>
            </a:pPr>
            <a:endParaRPr lang="it-IT" sz="1600" dirty="0"/>
          </a:p>
          <a:p>
            <a:pPr marL="271463" lvl="2" indent="-271463" algn="just">
              <a:buFont typeface="Wingdings" pitchFamily="2" charset="2"/>
              <a:buChar char="§"/>
              <a:defRPr/>
            </a:pPr>
            <a:r>
              <a:rPr lang="it-IT" sz="2500" b="1" cap="all" dirty="0" smtClean="0">
                <a:solidFill>
                  <a:srgbClr val="009999"/>
                </a:solidFill>
              </a:rPr>
              <a:t>doti </a:t>
            </a:r>
            <a:r>
              <a:rPr lang="it-IT" sz="2500" b="1" cap="all" dirty="0">
                <a:solidFill>
                  <a:srgbClr val="009999"/>
                </a:solidFill>
              </a:rPr>
              <a:t>di </a:t>
            </a:r>
            <a:r>
              <a:rPr lang="it-IT" sz="2500" b="1" cap="all" dirty="0" smtClean="0">
                <a:solidFill>
                  <a:srgbClr val="009999"/>
                </a:solidFill>
              </a:rPr>
              <a:t>lavoro</a:t>
            </a:r>
          </a:p>
          <a:p>
            <a:pPr marL="271463" lvl="2" indent="-271463" algn="just">
              <a:buFont typeface="Wingdings" pitchFamily="2" charset="2"/>
              <a:buChar char="§"/>
              <a:defRPr/>
            </a:pPr>
            <a:endParaRPr lang="it-IT" sz="400" b="1" cap="all" dirty="0" smtClean="0">
              <a:solidFill>
                <a:srgbClr val="009999"/>
              </a:solidFill>
            </a:endParaRPr>
          </a:p>
          <a:p>
            <a:pPr marL="271463" lvl="2" indent="-271463" algn="just">
              <a:defRPr/>
            </a:pPr>
            <a:r>
              <a:rPr lang="it-IT" sz="2000" b="1" dirty="0" smtClean="0"/>
              <a:t>	Novità</a:t>
            </a:r>
            <a:r>
              <a:rPr lang="it-IT" sz="2000" b="1" dirty="0"/>
              <a:t>: </a:t>
            </a:r>
            <a:r>
              <a:rPr lang="it-IT" sz="2000" dirty="0" smtClean="0"/>
              <a:t>Aumento </a:t>
            </a:r>
            <a:r>
              <a:rPr lang="it-IT" sz="2000" dirty="0"/>
              <a:t>importo contratti a tempo </a:t>
            </a:r>
            <a:r>
              <a:rPr lang="it-IT" sz="2000" dirty="0" smtClean="0"/>
              <a:t>indeterminato.</a:t>
            </a:r>
            <a:endParaRPr lang="it-IT" sz="1600" i="1" dirty="0" smtClean="0">
              <a:solidFill>
                <a:srgbClr val="FF0000"/>
              </a:solidFill>
            </a:endParaRPr>
          </a:p>
          <a:p>
            <a:pPr marL="0" lvl="2" algn="just">
              <a:defRPr/>
            </a:pPr>
            <a:endParaRPr lang="it-IT" sz="1600" i="1" dirty="0">
              <a:solidFill>
                <a:srgbClr val="FF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12" y="5733256"/>
            <a:ext cx="64293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53513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611560" y="1844824"/>
            <a:ext cx="8136904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1463" lvl="2" indent="-271463" algn="just">
              <a:buFont typeface="Wingdings" pitchFamily="2" charset="2"/>
              <a:buChar char="§"/>
              <a:defRPr/>
            </a:pPr>
            <a:r>
              <a:rPr lang="it-IT" sz="2500" b="1" cap="all" dirty="0">
                <a:solidFill>
                  <a:srgbClr val="009999"/>
                </a:solidFill>
              </a:rPr>
              <a:t>altri </a:t>
            </a:r>
            <a:r>
              <a:rPr lang="it-IT" sz="2500" b="1" cap="all" dirty="0" smtClean="0">
                <a:solidFill>
                  <a:srgbClr val="009999"/>
                </a:solidFill>
              </a:rPr>
              <a:t>progetti</a:t>
            </a:r>
          </a:p>
          <a:p>
            <a:pPr marL="271463" lvl="2" indent="-271463" algn="just">
              <a:defRPr/>
            </a:pPr>
            <a:r>
              <a:rPr lang="it-IT" sz="1400" b="1" dirty="0" smtClean="0">
                <a:solidFill>
                  <a:srgbClr val="009999"/>
                </a:solidFill>
              </a:rPr>
              <a:t>	</a:t>
            </a:r>
            <a:r>
              <a:rPr lang="it-IT" b="1" dirty="0" smtClean="0">
                <a:solidFill>
                  <a:srgbClr val="009999"/>
                </a:solidFill>
              </a:rPr>
              <a:t>formalizzati </a:t>
            </a:r>
            <a:r>
              <a:rPr lang="it-IT" b="1" dirty="0">
                <a:solidFill>
                  <a:srgbClr val="009999"/>
                </a:solidFill>
              </a:rPr>
              <a:t>in specifici accordi </a:t>
            </a:r>
            <a:r>
              <a:rPr lang="it-IT" b="1" dirty="0" smtClean="0">
                <a:solidFill>
                  <a:srgbClr val="009999"/>
                </a:solidFill>
              </a:rPr>
              <a:t>convenzionali</a:t>
            </a:r>
          </a:p>
          <a:p>
            <a:pPr marL="271463" lvl="2" indent="-271463" algn="just">
              <a:defRPr/>
            </a:pPr>
            <a:endParaRPr lang="it-IT" sz="400" b="1" dirty="0">
              <a:solidFill>
                <a:srgbClr val="009999"/>
              </a:solidFill>
            </a:endParaRPr>
          </a:p>
          <a:p>
            <a:pPr marL="271463" lvl="2" indent="-271463" algn="just">
              <a:tabLst>
                <a:tab pos="1252538" algn="l"/>
              </a:tabLst>
              <a:defRPr/>
            </a:pPr>
            <a:r>
              <a:rPr lang="it-IT" sz="2000" i="1" dirty="0">
                <a:solidFill>
                  <a:srgbClr val="000000"/>
                </a:solidFill>
              </a:rPr>
              <a:t> </a:t>
            </a:r>
            <a:r>
              <a:rPr lang="it-IT" sz="2000" i="1" dirty="0" smtClean="0">
                <a:solidFill>
                  <a:srgbClr val="000000"/>
                </a:solidFill>
              </a:rPr>
              <a:t>	</a:t>
            </a:r>
            <a:r>
              <a:rPr lang="it-IT" sz="2000" b="1" dirty="0" smtClean="0"/>
              <a:t>Novità</a:t>
            </a:r>
            <a:r>
              <a:rPr lang="it-IT" sz="2000" b="1" dirty="0"/>
              <a:t>: </a:t>
            </a:r>
            <a:r>
              <a:rPr lang="it-IT" sz="2000" b="1" dirty="0" smtClean="0"/>
              <a:t>	</a:t>
            </a:r>
            <a:r>
              <a:rPr lang="it-IT" sz="2000" dirty="0" smtClean="0"/>
              <a:t>vengono </a:t>
            </a:r>
            <a:r>
              <a:rPr lang="it-IT" sz="2000" dirty="0"/>
              <a:t>sollecitati progetti che prevedano la </a:t>
            </a:r>
            <a:r>
              <a:rPr lang="it-IT" sz="2000" dirty="0" smtClean="0"/>
              <a:t>	collaborazione di </a:t>
            </a:r>
            <a:r>
              <a:rPr lang="it-IT" sz="2000" dirty="0"/>
              <a:t>più enti che </a:t>
            </a:r>
            <a:r>
              <a:rPr lang="it-IT" sz="2000" dirty="0" smtClean="0"/>
              <a:t>operino in </a:t>
            </a:r>
            <a:r>
              <a:rPr lang="it-IT" sz="2000" dirty="0"/>
              <a:t>rete e progetti di </a:t>
            </a:r>
            <a:r>
              <a:rPr lang="it-IT" sz="2000" dirty="0" smtClean="0"/>
              <a:t>	welfare generativo.</a:t>
            </a:r>
            <a:endParaRPr lang="it-IT" sz="2000" dirty="0"/>
          </a:p>
          <a:p>
            <a:pPr marL="0" lvl="2" algn="just">
              <a:defRPr/>
            </a:pPr>
            <a:endParaRPr lang="it-IT" sz="2000" dirty="0" smtClean="0"/>
          </a:p>
          <a:p>
            <a:pPr marL="0" lvl="2" algn="just">
              <a:defRPr/>
            </a:pPr>
            <a:endParaRPr lang="it-IT" sz="2000" dirty="0"/>
          </a:p>
          <a:p>
            <a:pPr marL="285750" lvl="2" indent="-285750" algn="just">
              <a:buFont typeface="Wingdings" panose="05000000000000000000" pitchFamily="2" charset="2"/>
              <a:buChar char="§"/>
              <a:defRPr/>
            </a:pPr>
            <a:r>
              <a:rPr lang="it-IT" sz="2500" b="1" cap="all" dirty="0">
                <a:solidFill>
                  <a:srgbClr val="009999"/>
                </a:solidFill>
              </a:rPr>
              <a:t>facilitazione per l’accesso </a:t>
            </a:r>
            <a:endParaRPr lang="it-IT" sz="2500" b="1" cap="all" dirty="0" smtClean="0">
              <a:solidFill>
                <a:srgbClr val="009999"/>
              </a:solidFill>
            </a:endParaRPr>
          </a:p>
          <a:p>
            <a:pPr marL="271463" lvl="2" indent="-271463" algn="just">
              <a:defRPr/>
            </a:pPr>
            <a:r>
              <a:rPr lang="it-IT" sz="2500" b="1" cap="all" dirty="0" smtClean="0">
                <a:solidFill>
                  <a:srgbClr val="009999"/>
                </a:solidFill>
              </a:rPr>
              <a:t>	ai </a:t>
            </a:r>
            <a:r>
              <a:rPr lang="it-IT" sz="2500" b="1" cap="all" dirty="0">
                <a:solidFill>
                  <a:srgbClr val="009999"/>
                </a:solidFill>
              </a:rPr>
              <a:t>disoccupati over 55 e ai giovani </a:t>
            </a:r>
            <a:r>
              <a:rPr lang="it-IT" sz="2500" b="1" cap="all" dirty="0" err="1">
                <a:solidFill>
                  <a:srgbClr val="009999"/>
                </a:solidFill>
              </a:rPr>
              <a:t>neet</a:t>
            </a:r>
            <a:endParaRPr lang="it-IT" sz="2500" b="1" cap="all" dirty="0">
              <a:solidFill>
                <a:srgbClr val="009999"/>
              </a:solidFill>
            </a:endParaRPr>
          </a:p>
          <a:p>
            <a:pPr marL="0" lvl="2" algn="just">
              <a:defRPr/>
            </a:pPr>
            <a:r>
              <a:rPr lang="it-IT" sz="1600" dirty="0" smtClean="0">
                <a:solidFill>
                  <a:srgbClr val="FF0000"/>
                </a:solidFill>
              </a:rPr>
              <a:t> </a:t>
            </a:r>
          </a:p>
          <a:p>
            <a:pPr marL="271463" lvl="2" indent="-271463" algn="just">
              <a:buFont typeface="Wingdings" pitchFamily="2" charset="2"/>
              <a:buChar char="§"/>
              <a:defRPr/>
            </a:pPr>
            <a:endParaRPr lang="it-IT" b="1" dirty="0">
              <a:solidFill>
                <a:srgbClr val="0070C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170712" y="539388"/>
            <a:ext cx="3531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/>
              <a:t>Le attività del Fondo nel </a:t>
            </a:r>
            <a:r>
              <a:rPr lang="it-IT" b="1" dirty="0" smtClean="0"/>
              <a:t>2015</a:t>
            </a:r>
            <a:endParaRPr lang="it-IT" b="1" dirty="0"/>
          </a:p>
        </p:txBody>
      </p:sp>
      <p:sp>
        <p:nvSpPr>
          <p:cNvPr id="22" name="Rettangolo 21"/>
          <p:cNvSpPr/>
          <p:nvPr/>
        </p:nvSpPr>
        <p:spPr>
          <a:xfrm>
            <a:off x="6068393" y="908720"/>
            <a:ext cx="2634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it-IT" b="1" dirty="0">
                <a:solidFill>
                  <a:srgbClr val="009999"/>
                </a:solidFill>
              </a:rPr>
              <a:t>Novità rispetto al 2014</a:t>
            </a:r>
            <a:endParaRPr lang="it-IT" dirty="0">
              <a:solidFill>
                <a:srgbClr val="009999"/>
              </a:solidFill>
            </a:endParaRPr>
          </a:p>
        </p:txBody>
      </p:sp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12" y="5733256"/>
            <a:ext cx="64293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61527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3"/>
          <p:cNvSpPr>
            <a:spLocks noChangeArrowheads="1"/>
          </p:cNvSpPr>
          <p:nvPr/>
        </p:nvSpPr>
        <p:spPr bwMode="auto">
          <a:xfrm>
            <a:off x="467544" y="1453421"/>
            <a:ext cx="8209161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it-IT" sz="3500" b="1" dirty="0" smtClean="0">
                <a:ea typeface="Calibri" pitchFamily="34" charset="0"/>
                <a:cs typeface="Times New Roman" pitchFamily="18" charset="0"/>
              </a:rPr>
              <a:t>Dal 29 maggio 2015</a:t>
            </a:r>
          </a:p>
          <a:p>
            <a:pPr algn="ctr"/>
            <a:r>
              <a:rPr lang="it-IT" sz="3500" b="1" dirty="0" smtClean="0">
                <a:ea typeface="Calibri" pitchFamily="34" charset="0"/>
                <a:cs typeface="Times New Roman" pitchFamily="18" charset="0"/>
              </a:rPr>
              <a:t>sarà operativo il portale del Fondo:</a:t>
            </a:r>
          </a:p>
          <a:p>
            <a:pPr algn="ctr"/>
            <a:endParaRPr lang="it-IT" sz="1000" b="1" dirty="0"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it-IT" sz="4000" dirty="0" smtClean="0">
                <a:ea typeface="Calibri" pitchFamily="34" charset="0"/>
                <a:cs typeface="Times New Roman" pitchFamily="18" charset="0"/>
                <a:hlinkClick r:id="rId2"/>
              </a:rPr>
              <a:t>https</a:t>
            </a:r>
            <a:r>
              <a:rPr lang="it-IT" sz="4000" dirty="0">
                <a:ea typeface="Calibri" pitchFamily="34" charset="0"/>
                <a:cs typeface="Times New Roman" pitchFamily="18" charset="0"/>
                <a:hlinkClick r:id="rId2"/>
              </a:rPr>
              <a:t>://</a:t>
            </a:r>
            <a:r>
              <a:rPr lang="it-IT" sz="4000" dirty="0" smtClean="0">
                <a:ea typeface="Calibri" pitchFamily="34" charset="0"/>
                <a:cs typeface="Times New Roman" pitchFamily="18" charset="0"/>
                <a:hlinkClick r:id="rId2"/>
              </a:rPr>
              <a:t>live.fondazionecariparo.com/</a:t>
            </a:r>
            <a:r>
              <a:rPr lang="it-IT" sz="4000" dirty="0" smtClean="0">
                <a:ea typeface="Calibri" pitchFamily="34" charset="0"/>
                <a:cs typeface="Times New Roman" pitchFamily="18" charset="0"/>
              </a:rPr>
              <a:t> </a:t>
            </a:r>
            <a:endParaRPr lang="it-IT" sz="4000" dirty="0">
              <a:ea typeface="Calibri" pitchFamily="34" charset="0"/>
              <a:cs typeface="Times New Roman" pitchFamily="18" charset="0"/>
            </a:endParaRPr>
          </a:p>
          <a:p>
            <a:pPr algn="ctr"/>
            <a:endParaRPr lang="it-IT" sz="4000" dirty="0" smtClean="0"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it-IT" sz="4000" b="1" dirty="0" smtClean="0">
                <a:ea typeface="Calibri" pitchFamily="34" charset="0"/>
                <a:cs typeface="Times New Roman" pitchFamily="18" charset="0"/>
              </a:rPr>
              <a:t>email</a:t>
            </a:r>
          </a:p>
          <a:p>
            <a:pPr algn="ctr"/>
            <a:r>
              <a:rPr lang="it-IT" sz="4000" dirty="0" smtClean="0">
                <a:ea typeface="Calibri" pitchFamily="34" charset="0"/>
                <a:cs typeface="Times New Roman" pitchFamily="18" charset="0"/>
              </a:rPr>
              <a:t>solidarieta@fondazionecariparo.it</a:t>
            </a:r>
            <a:endParaRPr lang="it-IT" sz="4000" dirty="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5734969" y="539388"/>
            <a:ext cx="2967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it-IT" b="1" dirty="0" smtClean="0"/>
              <a:t>Come contattare il Fondo</a:t>
            </a:r>
            <a:endParaRPr lang="it-IT" b="1" dirty="0"/>
          </a:p>
        </p:txBody>
      </p:sp>
    </p:spTree>
    <p:extLst>
      <p:ext uri="{BB962C8B-B14F-4D97-AF65-F5344CB8AC3E}">
        <p14:creationId xmlns:p14="http://schemas.microsoft.com/office/powerpoint/2010/main" val="18976792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 Point">
  <a:themeElements>
    <a:clrScheme name="Power Poin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 Poin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 Poin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 Poin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 Poin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 Poin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 Poin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 Poin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 Poin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 Poin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 Poin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 Poin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 Poin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308</Words>
  <Application>Microsoft Office PowerPoint</Application>
  <PresentationFormat>Presentazione su schermo (4:3)</PresentationFormat>
  <Paragraphs>137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Power 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silvia.parolin</dc:creator>
  <cp:lastModifiedBy>Piron Umberto</cp:lastModifiedBy>
  <cp:revision>245</cp:revision>
  <cp:lastPrinted>2013-03-11T16:41:15Z</cp:lastPrinted>
  <dcterms:created xsi:type="dcterms:W3CDTF">2010-10-20T08:16:39Z</dcterms:created>
  <dcterms:modified xsi:type="dcterms:W3CDTF">2015-05-25T13:39:39Z</dcterms:modified>
</cp:coreProperties>
</file>