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64" r:id="rId1"/>
  </p:sldMasterIdLst>
  <p:notesMasterIdLst>
    <p:notesMasterId r:id="rId23"/>
  </p:notesMasterIdLst>
  <p:handoutMasterIdLst>
    <p:handoutMasterId r:id="rId24"/>
  </p:handoutMasterIdLst>
  <p:sldIdLst>
    <p:sldId id="538" r:id="rId2"/>
    <p:sldId id="864" r:id="rId3"/>
    <p:sldId id="865" r:id="rId4"/>
    <p:sldId id="881" r:id="rId5"/>
    <p:sldId id="887" r:id="rId6"/>
    <p:sldId id="888" r:id="rId7"/>
    <p:sldId id="882" r:id="rId8"/>
    <p:sldId id="883" r:id="rId9"/>
    <p:sldId id="866" r:id="rId10"/>
    <p:sldId id="867" r:id="rId11"/>
    <p:sldId id="869" r:id="rId12"/>
    <p:sldId id="871" r:id="rId13"/>
    <p:sldId id="870" r:id="rId14"/>
    <p:sldId id="868" r:id="rId15"/>
    <p:sldId id="872" r:id="rId16"/>
    <p:sldId id="873" r:id="rId17"/>
    <p:sldId id="878" r:id="rId18"/>
    <p:sldId id="875" r:id="rId19"/>
    <p:sldId id="880" r:id="rId20"/>
    <p:sldId id="877" r:id="rId21"/>
    <p:sldId id="879" r:id="rId22"/>
  </p:sldIdLst>
  <p:sldSz cx="9144000" cy="6858000" type="screen4x3"/>
  <p:notesSz cx="6669088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800000"/>
    <a:srgbClr val="008000"/>
    <a:srgbClr val="000099"/>
    <a:srgbClr val="FFCC00"/>
    <a:srgbClr val="0033CC"/>
    <a:srgbClr val="FF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07" autoAdjust="0"/>
    <p:restoredTop sz="97725" autoAdjust="0"/>
  </p:normalViewPr>
  <p:slideViewPr>
    <p:cSldViewPr snapToGrid="0">
      <p:cViewPr>
        <p:scale>
          <a:sx n="79" d="100"/>
          <a:sy n="79" d="100"/>
        </p:scale>
        <p:origin x="-870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-2094" y="-102"/>
      </p:cViewPr>
      <p:guideLst>
        <p:guide orient="horz" pos="3127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t" anchorCtr="0" compatLnSpc="1">
            <a:prstTxWarp prst="textNoShape">
              <a:avLst/>
            </a:prstTxWarp>
          </a:bodyPr>
          <a:lstStyle>
            <a:lvl1pPr defTabSz="94773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t" anchorCtr="0" compatLnSpc="1">
            <a:prstTxWarp prst="textNoShape">
              <a:avLst/>
            </a:prstTxWarp>
          </a:bodyPr>
          <a:lstStyle>
            <a:lvl1pPr algn="r" defTabSz="94773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b" anchorCtr="0" compatLnSpc="1">
            <a:prstTxWarp prst="textNoShape">
              <a:avLst/>
            </a:prstTxWarp>
          </a:bodyPr>
          <a:lstStyle>
            <a:lvl1pPr defTabSz="94773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43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9750"/>
            <a:ext cx="28892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b" anchorCtr="0" compatLnSpc="1">
            <a:prstTxWarp prst="textNoShape">
              <a:avLst/>
            </a:prstTxWarp>
          </a:bodyPr>
          <a:lstStyle>
            <a:lvl1pPr algn="r" defTabSz="947738">
              <a:defRPr sz="1200" smtClean="0">
                <a:latin typeface="Times New Roman" pitchFamily="18" charset="0"/>
              </a:defRPr>
            </a:lvl1pPr>
          </a:lstStyle>
          <a:p>
            <a:pPr>
              <a:defRPr/>
            </a:pPr>
            <a:fld id="{F551D4CB-BC2E-4B7C-90BD-03B7DD33A4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77674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t" anchorCtr="0" compatLnSpc="1">
            <a:prstTxWarp prst="textNoShape">
              <a:avLst/>
            </a:prstTxWarp>
          </a:bodyPr>
          <a:lstStyle>
            <a:lvl1pPr defTabSz="947738">
              <a:defRPr sz="120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t" anchorCtr="0" compatLnSpc="1">
            <a:prstTxWarp prst="textNoShape">
              <a:avLst/>
            </a:prstTxWarp>
          </a:bodyPr>
          <a:lstStyle>
            <a:lvl1pPr algn="r" defTabSz="947738">
              <a:defRPr sz="120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0900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31338"/>
            <a:ext cx="289083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29" tIns="47414" rIns="94829" bIns="47414" numCol="1" anchor="b" anchorCtr="0" compatLnSpc="1">
            <a:prstTxWarp prst="textNoShape">
              <a:avLst/>
            </a:prstTxWarp>
          </a:bodyPr>
          <a:lstStyle>
            <a:lvl1pPr algn="r" defTabSz="947738">
              <a:defRPr sz="120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defRPr>
            </a:lvl1pPr>
          </a:lstStyle>
          <a:p>
            <a:pPr>
              <a:defRPr/>
            </a:pPr>
            <a:fld id="{7A600B72-C186-46B6-AA2D-F43C67A3C11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137010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9FE8A6-CAFC-40E5-ACC6-AA2851F0FFD5}" type="slidenum">
              <a:rPr lang="it-IT"/>
              <a:pPr>
                <a:defRPr/>
              </a:pPr>
              <a:t>1</a:t>
            </a:fld>
            <a:endParaRPr lang="it-IT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52488" y="744538"/>
            <a:ext cx="4962525" cy="3722687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852488" y="744538"/>
            <a:ext cx="4962525" cy="3722687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600B72-C186-46B6-AA2D-F43C67A3C114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                           </a:t>
            </a:r>
            <a:endParaRPr kumimoji="0" lang="en-US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			            				</a:t>
            </a:r>
          </a:p>
          <a:p>
            <a:pPr>
              <a:defRPr/>
            </a:pPr>
            <a:r>
              <a:rPr lang="it-IT" smtClean="0"/>
              <a:t>							</a:t>
            </a:r>
            <a:endParaRPr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‹N›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z="1200" smtClean="0">
                <a:solidFill>
                  <a:schemeClr val="bg2">
                    <a:shade val="50000"/>
                  </a:schemeClr>
                </a:solidFill>
                <a:effectLst/>
              </a:rPr>
              <a:t>                           </a:t>
            </a:r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pPr algn="ctr" eaLnBrk="1" latinLnBrk="0" hangingPunct="1"/>
              <a:t>‹N›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  <p:sldLayoutId id="2147483776" r:id="rId12"/>
    <p:sldLayoutId id="2147483777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6729413" y="182563"/>
            <a:ext cx="22431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/>
          </a:p>
        </p:txBody>
      </p:sp>
      <p:sp>
        <p:nvSpPr>
          <p:cNvPr id="3080" name="Rectangle 16"/>
          <p:cNvSpPr>
            <a:spLocks noChangeArrowheads="1"/>
          </p:cNvSpPr>
          <p:nvPr/>
        </p:nvSpPr>
        <p:spPr bwMode="auto">
          <a:xfrm>
            <a:off x="6033614" y="1166813"/>
            <a:ext cx="24436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>
              <a:spcAft>
                <a:spcPts val="0"/>
              </a:spcAft>
            </a:pPr>
            <a:endParaRPr lang="it-IT" dirty="0" smtClean="0"/>
          </a:p>
          <a:p>
            <a:pPr algn="r">
              <a:spcAft>
                <a:spcPts val="0"/>
              </a:spcAft>
            </a:pPr>
            <a:endParaRPr lang="it-IT" dirty="0">
              <a:latin typeface="Tw Cen MT"/>
              <a:ea typeface="Times New Roman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1225" y="1599891"/>
            <a:ext cx="3971925" cy="2286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71702" y="4094114"/>
            <a:ext cx="593407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800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LE FAMIGLIE IMMIGRATE AL TEMPO DELLA CRISI</a:t>
            </a:r>
            <a:r>
              <a:rPr kumimoji="0" lang="it-IT" sz="800" b="0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/>
            <a:r>
              <a:rPr lang="it-IT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Una ricerca nei territori del Triveneto</a:t>
            </a:r>
          </a:p>
          <a:p>
            <a:pPr eaLnBrk="1" hangingPunct="1"/>
            <a:endParaRPr lang="it-IT" sz="2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w Cen MT" pitchFamily="34" charset="0"/>
              <a:ea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it-IT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A cura del gruppo di lavoro del dossier “Cittadini stranieri residenti a Treviso” 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7637" y="13669"/>
            <a:ext cx="7049613" cy="1586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314450" y="725240"/>
            <a:ext cx="729615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Il report presenta le principali evidenze emerse in un percorso di ricerca qualitativa compiutosi fra il 2015 e il 2016 nei territori del Triveneto, volto ad indagare le condizioni e le dinamiche delle famiglie immigrate nel protrarsi della crisi economico-occupazionale e con l’arrivo di nuovi soggetti migratori.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 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Hanno contribuito alla realizzazione del lavoro: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Bruno Baratto, Marco </a:t>
            </a:r>
            <a:r>
              <a:rPr lang="it-IT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Berdusco</a:t>
            </a: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, Letizia </a:t>
            </a:r>
            <a:r>
              <a:rPr lang="it-IT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Bertazzon</a:t>
            </a: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, Davide </a:t>
            </a:r>
            <a:r>
              <a:rPr lang="it-IT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Girardi</a:t>
            </a: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, Franco </a:t>
            </a:r>
            <a:r>
              <a:rPr lang="it-IT" sz="2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Marcuzzo</a:t>
            </a: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, Francesca Marengo, Ester Moschini.</a:t>
            </a:r>
          </a:p>
          <a:p>
            <a:pPr>
              <a:spcAft>
                <a:spcPts val="1200"/>
              </a:spcAft>
            </a:pPr>
            <a:endParaRPr lang="it-IT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7" name="Picture 15" descr="C:\STORAGEBIRD_BCKUP_03_17\ATTIVITA_EXTRA\2014_ANLISI IMM_TV\2014_06_08_Ritmi e danze nel mondo\Immagine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1950" y="4803555"/>
            <a:ext cx="2560470" cy="1714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808" name="Picture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8240" y="3799055"/>
            <a:ext cx="2636837" cy="1182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2524125" y="580222"/>
            <a:ext cx="470535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800" b="1" i="0" u="none" strike="noStrike" cap="none" normalizeH="0" baseline="0" dirty="0" smtClean="0">
                <a:ln>
                  <a:noFill/>
                </a:ln>
                <a:solidFill>
                  <a:srgbClr val="DD8047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PARTE PRIMA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2800" b="1" i="0" u="none" strike="noStrike" cap="none" normalizeH="0" baseline="0" dirty="0" smtClean="0">
                <a:ln>
                  <a:noFill/>
                </a:ln>
                <a:solidFill>
                  <a:srgbClr val="DD8047"/>
                </a:solidFill>
                <a:effectLst/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IL PERCORSO DI RICERCA</a:t>
            </a:r>
            <a:endParaRPr lang="it-IT" sz="2800" dirty="0" smtClean="0">
              <a:solidFill>
                <a:srgbClr val="716767"/>
              </a:solidFill>
              <a:latin typeface="Tw Cen MT"/>
              <a:ea typeface="Times New Roman"/>
              <a:cs typeface="Times New Roman"/>
            </a:endParaRPr>
          </a:p>
        </p:txBody>
      </p:sp>
      <p:sp>
        <p:nvSpPr>
          <p:cNvPr id="18" name="Rettangolo 17"/>
          <p:cNvSpPr/>
          <p:nvPr/>
        </p:nvSpPr>
        <p:spPr>
          <a:xfrm>
            <a:off x="1931677" y="2015609"/>
            <a:ext cx="6193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…</a:t>
            </a:r>
            <a:r>
              <a:rPr lang="it-IT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it-IT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 pitchFamily="18" charset="0"/>
                <a:cs typeface="Times New Roman"/>
              </a:rPr>
              <a:t>IL BISOGNO </a:t>
            </a:r>
            <a:r>
              <a:rPr lang="it-IT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 pitchFamily="18" charset="0"/>
                <a:cs typeface="Times New Roman"/>
              </a:rPr>
              <a:t>DI</a:t>
            </a:r>
            <a:r>
              <a:rPr lang="it-IT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 pitchFamily="18" charset="0"/>
                <a:cs typeface="Times New Roman"/>
              </a:rPr>
              <a:t> ANDARE OLTRE I DATI</a:t>
            </a:r>
            <a:r>
              <a:rPr lang="it-IT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 </a:t>
            </a:r>
            <a:endParaRPr lang="it-IT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3812" name="Picture 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1100" y="5248275"/>
            <a:ext cx="3352800" cy="103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805" name="Picture 13" descr="C:\STORAGEBIRD_BCKUP_03_17\ATTIVITA_EXTRA\2014_ANLISI IMM_TV\2014_06_08_Ritmi e danze nel mondo\Immagine_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43936" y="3505377"/>
            <a:ext cx="2909887" cy="1942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491660" y="1479307"/>
            <a:ext cx="729615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 smtClean="0"/>
              <a:t>Le </a:t>
            </a:r>
            <a:r>
              <a:rPr lang="it-IT" sz="2000" i="1" dirty="0"/>
              <a:t>origini della ricerca</a:t>
            </a:r>
            <a:r>
              <a:rPr lang="it-IT" sz="2000" dirty="0"/>
              <a:t>: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/>
              <a:t>il report annuale sui residenti stranieri in provincia di Treviso;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/>
              <a:t>la sua integrazione con ricerche di tipo qualitativo;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it-IT" sz="2000" dirty="0"/>
              <a:t>l’ampliamento al territorio del Triveneto per una ricerca sul campo relativa alle condizioni delle famiglie </a:t>
            </a:r>
            <a:r>
              <a:rPr lang="it-IT" sz="2000" dirty="0" smtClean="0"/>
              <a:t>migranti</a:t>
            </a:r>
          </a:p>
          <a:p>
            <a:pPr>
              <a:lnSpc>
                <a:spcPct val="150000"/>
              </a:lnSpc>
            </a:pPr>
            <a:endParaRPr lang="it-IT" sz="2000" i="1" dirty="0" smtClean="0"/>
          </a:p>
        </p:txBody>
      </p:sp>
    </p:spTree>
    <p:extLst>
      <p:ext uri="{BB962C8B-B14F-4D97-AF65-F5344CB8AC3E}">
        <p14:creationId xmlns:p14="http://schemas.microsoft.com/office/powerpoint/2010/main" val="169549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797022" y="431805"/>
            <a:ext cx="68464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/>
              <a:t>Le fasi dei pionieri e dell’immigrazione di matrice prevalentemente economico-lavorativa hanno da tempo lasciato lo spazio a migrazioni di natura </a:t>
            </a:r>
            <a:r>
              <a:rPr lang="it-IT" sz="2000" dirty="0" smtClean="0"/>
              <a:t>più </a:t>
            </a:r>
            <a:r>
              <a:rPr lang="it-IT" sz="2000" dirty="0"/>
              <a:t>compiutamente familiare. 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/>
              <a:t>Importante indagare come gli anni di “crisi” hanno sconvolto l’esperienza di molti, tra cui quelle famiglie </a:t>
            </a:r>
            <a:r>
              <a:rPr lang="it-IT" sz="2000" dirty="0" smtClean="0"/>
              <a:t>di </a:t>
            </a:r>
            <a:r>
              <a:rPr lang="it-IT" sz="2000" dirty="0"/>
              <a:t>migranti che da tempo sono </a:t>
            </a:r>
            <a:r>
              <a:rPr lang="it-IT" sz="2000" dirty="0" smtClean="0"/>
              <a:t>fra le protagoniste </a:t>
            </a:r>
            <a:r>
              <a:rPr lang="it-IT" sz="2000" dirty="0"/>
              <a:t>centrali </a:t>
            </a:r>
            <a:r>
              <a:rPr lang="it-IT" sz="2000" dirty="0" smtClean="0"/>
              <a:t>dei </a:t>
            </a:r>
            <a:r>
              <a:rPr lang="it-IT" sz="2000" dirty="0"/>
              <a:t>nostri territori</a:t>
            </a:r>
            <a:r>
              <a:rPr lang="it-IT" sz="2000" dirty="0" smtClean="0"/>
              <a:t>.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L’oggetto – soggetto dell’indagine (la famiglia migrante) chiede per la complessità che lo caratterizza uno sguardo</a:t>
            </a:r>
          </a:p>
          <a:p>
            <a:pPr marL="1257300" lvl="2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it-IT" sz="2000" i="1" dirty="0" smtClean="0"/>
              <a:t>plurale</a:t>
            </a:r>
            <a:endParaRPr lang="it-IT" sz="2000" i="1" dirty="0"/>
          </a:p>
          <a:p>
            <a:pPr marL="1257300" lvl="2" indent="-342900">
              <a:lnSpc>
                <a:spcPct val="1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it-IT" sz="2000" i="1" dirty="0" smtClean="0"/>
              <a:t>dinamico</a:t>
            </a:r>
            <a:endParaRPr lang="it-IT" sz="2000" i="1" dirty="0"/>
          </a:p>
        </p:txBody>
      </p:sp>
    </p:spTree>
    <p:extLst>
      <p:ext uri="{BB962C8B-B14F-4D97-AF65-F5344CB8AC3E}">
        <p14:creationId xmlns:p14="http://schemas.microsoft.com/office/powerpoint/2010/main" val="1143745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482035" y="1537059"/>
            <a:ext cx="72961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2000" i="1" dirty="0" smtClean="0"/>
              <a:t>L’articolazione </a:t>
            </a:r>
            <a:r>
              <a:rPr lang="it-IT" sz="2000" i="1" dirty="0"/>
              <a:t>del percorso</a:t>
            </a:r>
            <a:r>
              <a:rPr lang="it-IT" sz="2000" dirty="0"/>
              <a:t>: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000" dirty="0"/>
              <a:t>indagine esplorativa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000" dirty="0"/>
              <a:t>approfondimento in 3 focus </a:t>
            </a:r>
            <a:r>
              <a:rPr lang="it-IT" sz="2000" dirty="0" err="1"/>
              <a:t>group</a:t>
            </a:r>
            <a:r>
              <a:rPr lang="it-IT" sz="2000" dirty="0"/>
              <a:t> dedicati composti da </a:t>
            </a:r>
          </a:p>
          <a:p>
            <a:pPr>
              <a:lnSpc>
                <a:spcPct val="150000"/>
              </a:lnSpc>
            </a:pPr>
            <a:r>
              <a:rPr lang="it-IT" sz="2000" dirty="0"/>
              <a:t> </a:t>
            </a:r>
            <a:r>
              <a:rPr lang="it-IT" sz="2000" dirty="0" smtClean="0"/>
              <a:t>    studenti </a:t>
            </a:r>
            <a:r>
              <a:rPr lang="it-IT" sz="2000" dirty="0"/>
              <a:t>autoctoni e stranieri (1.o filone)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000" dirty="0"/>
              <a:t>componenti di famiglie migranti con lungo periodo di stanzialità (2.o filone) </a:t>
            </a:r>
            <a:endParaRPr lang="it-IT" sz="2000" dirty="0" smtClean="0"/>
          </a:p>
          <a:p>
            <a:pPr>
              <a:lnSpc>
                <a:spcPct val="150000"/>
              </a:lnSpc>
            </a:pPr>
            <a:r>
              <a:rPr lang="it-IT" sz="2000" dirty="0" smtClean="0"/>
              <a:t>          – </a:t>
            </a:r>
            <a:r>
              <a:rPr lang="it-IT" sz="2000" dirty="0"/>
              <a:t>quest’ultimo si è </a:t>
            </a:r>
            <a:r>
              <a:rPr lang="it-IT" sz="2000" dirty="0" smtClean="0"/>
              <a:t>ampliato su </a:t>
            </a:r>
            <a:r>
              <a:rPr lang="it-IT" sz="2000" dirty="0"/>
              <a:t>dimensione triveneta;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sz="2000" dirty="0"/>
              <a:t>considerazioni </a:t>
            </a:r>
            <a:r>
              <a:rPr lang="it-IT" sz="2000" dirty="0" smtClean="0"/>
              <a:t>interpretative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63395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743095" y="612506"/>
            <a:ext cx="68531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000" i="1" dirty="0" smtClean="0"/>
              <a:t>Indagine </a:t>
            </a:r>
            <a:r>
              <a:rPr lang="it-IT" sz="2000" i="1" dirty="0"/>
              <a:t>preliminare</a:t>
            </a:r>
            <a:r>
              <a:rPr lang="it-IT" sz="2000" dirty="0"/>
              <a:t>: </a:t>
            </a:r>
            <a:endParaRPr lang="it-IT" sz="2000" dirty="0" smtClean="0"/>
          </a:p>
          <a:p>
            <a:r>
              <a:rPr lang="it-IT" sz="2000" dirty="0" smtClean="0"/>
              <a:t>circa </a:t>
            </a:r>
            <a:r>
              <a:rPr lang="it-IT" sz="2000" dirty="0"/>
              <a:t>160 persone coinvolte, migranti di differenti nazionalità e con differente longevità di presenza in Italia; </a:t>
            </a:r>
            <a:endParaRPr lang="it-IT" sz="2000" dirty="0" smtClean="0"/>
          </a:p>
          <a:p>
            <a:r>
              <a:rPr lang="it-IT" sz="2000" dirty="0" smtClean="0"/>
              <a:t>somministrazione </a:t>
            </a:r>
            <a:r>
              <a:rPr lang="it-IT" sz="2000" dirty="0"/>
              <a:t>di un questionario relativo alla situazione delle famiglie di migranti residenti sul territorio della provincia di Treviso</a:t>
            </a:r>
            <a:r>
              <a:rPr lang="it-IT" sz="2000" dirty="0" smtClean="0"/>
              <a:t>.</a:t>
            </a:r>
          </a:p>
          <a:p>
            <a:endParaRPr lang="it-IT" sz="2000" dirty="0"/>
          </a:p>
          <a:p>
            <a:r>
              <a:rPr lang="it-IT" sz="2000" i="1" dirty="0"/>
              <a:t>I focus sulla famiglia</a:t>
            </a:r>
            <a:r>
              <a:rPr lang="it-IT" sz="2000" dirty="0"/>
              <a:t>: </a:t>
            </a:r>
            <a:endParaRPr lang="it-IT" sz="2000" dirty="0" smtClean="0"/>
          </a:p>
          <a:p>
            <a:r>
              <a:rPr lang="it-IT" sz="2000" dirty="0"/>
              <a:t> </a:t>
            </a:r>
            <a:r>
              <a:rPr lang="it-IT" sz="2000" dirty="0" smtClean="0"/>
              <a:t>         5 </a:t>
            </a:r>
            <a:r>
              <a:rPr lang="it-IT" sz="2000" dirty="0"/>
              <a:t>focus di cui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2000" dirty="0" smtClean="0"/>
              <a:t>1 </a:t>
            </a:r>
            <a:r>
              <a:rPr lang="it-IT" sz="2000" dirty="0"/>
              <a:t>a Montebelluna (TV);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2000" dirty="0" smtClean="0"/>
              <a:t>1 </a:t>
            </a:r>
            <a:r>
              <a:rPr lang="it-IT" sz="2000" dirty="0"/>
              <a:t>a Mareno di Piave (TV);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2000" dirty="0" smtClean="0"/>
              <a:t>1 </a:t>
            </a:r>
            <a:r>
              <a:rPr lang="it-IT" sz="2000" dirty="0"/>
              <a:t>a Verona;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2000" dirty="0" smtClean="0"/>
              <a:t>1 </a:t>
            </a:r>
            <a:r>
              <a:rPr lang="it-IT" sz="2000" dirty="0"/>
              <a:t>a Trento;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2000" dirty="0" smtClean="0"/>
              <a:t>1 </a:t>
            </a:r>
            <a:r>
              <a:rPr lang="it-IT" sz="2000" dirty="0"/>
              <a:t>a Pordenone (partecipanti da Pordenone e da Udine). </a:t>
            </a:r>
            <a:endParaRPr lang="it-IT" sz="20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it-IT" sz="2000" dirty="0" smtClean="0"/>
          </a:p>
          <a:p>
            <a:r>
              <a:rPr lang="it-IT" sz="2000" dirty="0" smtClean="0"/>
              <a:t>Coinvolti </a:t>
            </a:r>
            <a:r>
              <a:rPr lang="it-IT" sz="2000" dirty="0"/>
              <a:t>una quarantina di migranti, in prevalenza adulti, </a:t>
            </a:r>
            <a:r>
              <a:rPr lang="it-IT" sz="2000" dirty="0" smtClean="0"/>
              <a:t> di </a:t>
            </a:r>
            <a:r>
              <a:rPr lang="it-IT" sz="2000" dirty="0"/>
              <a:t>differenti nazionalità, </a:t>
            </a:r>
            <a:r>
              <a:rPr lang="it-IT" sz="2000" dirty="0" smtClean="0"/>
              <a:t>e </a:t>
            </a:r>
            <a:r>
              <a:rPr lang="it-IT" sz="2000" dirty="0"/>
              <a:t>con una lunga permanenza in Italia</a:t>
            </a:r>
            <a:r>
              <a:rPr lang="it-IT" sz="2000" dirty="0" smtClean="0"/>
              <a:t>.</a:t>
            </a:r>
            <a:endParaRPr lang="it-IT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41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728592" y="1245005"/>
            <a:ext cx="685313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endParaRPr lang="it-IT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/>
              <a:t>Le evidenze emerse da tutti i focus tenuti sulla famiglia </a:t>
            </a:r>
            <a:endParaRPr lang="it-IT" sz="2000" dirty="0" smtClean="0"/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sono </a:t>
            </a:r>
            <a:r>
              <a:rPr lang="it-IT" sz="2000" dirty="0"/>
              <a:t>quelle che presentiamo </a:t>
            </a:r>
            <a:r>
              <a:rPr lang="it-IT" sz="2000" dirty="0" smtClean="0"/>
              <a:t>oggi, 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il </a:t>
            </a:r>
            <a:r>
              <a:rPr lang="it-IT" sz="2000" dirty="0"/>
              <a:t>quale comprende, alla fine, una proposta di rilettura </a:t>
            </a:r>
            <a:endParaRPr lang="it-IT" sz="2000" dirty="0" smtClean="0"/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in </a:t>
            </a:r>
            <a:r>
              <a:rPr lang="it-IT" sz="2000" dirty="0"/>
              <a:t>chiave di antropologia culturale, </a:t>
            </a:r>
            <a:endParaRPr lang="it-IT" sz="2000" dirty="0" smtClean="0"/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alla </a:t>
            </a:r>
            <a:r>
              <a:rPr lang="it-IT" sz="2000" dirty="0"/>
              <a:t>luce della categoria simbolica incentrata sul tema </a:t>
            </a:r>
            <a:r>
              <a:rPr lang="it-IT" sz="2000" dirty="0" smtClean="0"/>
              <a:t>del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</a:pPr>
            <a:r>
              <a:rPr lang="it-IT" sz="2000" dirty="0" smtClean="0"/>
              <a:t> </a:t>
            </a:r>
            <a:r>
              <a:rPr lang="it-IT" sz="2000" b="1" i="1" dirty="0"/>
              <a:t>“confine</a:t>
            </a:r>
            <a:r>
              <a:rPr lang="it-IT" sz="2000" b="1" i="1" dirty="0" smtClean="0"/>
              <a:t>”</a:t>
            </a:r>
            <a:endParaRPr lang="it-IT" sz="2000" b="1" i="1" dirty="0"/>
          </a:p>
          <a:p>
            <a:pPr>
              <a:spcAft>
                <a:spcPts val="1200"/>
              </a:spcAft>
            </a:pPr>
            <a:endParaRPr lang="it-IT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9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66923" y="1135318"/>
            <a:ext cx="576262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it-IT" sz="32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PARTE SECONDA</a:t>
            </a:r>
          </a:p>
          <a:p>
            <a:pPr lvl="0" algn="ctr" eaLnBrk="1" hangingPunct="1"/>
            <a:endParaRPr lang="it-IT" sz="3200" b="1" dirty="0" smtClean="0">
              <a:solidFill>
                <a:srgbClr val="DD8047"/>
              </a:solidFill>
              <a:latin typeface="Tw Cen MT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r>
              <a:rPr lang="it-IT" sz="32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LE PRINCIPALI EVIDENZE EMERSE DAI FOCUS GROUP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656" y="4079808"/>
            <a:ext cx="2857500" cy="1600200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4249" y="5143459"/>
            <a:ext cx="2847975" cy="1600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5216" y="4219534"/>
            <a:ext cx="2466975" cy="1847850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47875" y="246847"/>
            <a:ext cx="57626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it-IT" sz="28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1. Una condizione diffusa di difficoltà che impone nuove scelte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658132" y="1224793"/>
            <a:ext cx="76104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Tra tutela e ridefinizione dei progetti migratori,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vivendo una condizione sospesa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tra un passato pur difficile ma con opportunità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ed un futuro incerto e per molti aspetti più complesso.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238251" y="2962275"/>
            <a:ext cx="2019300" cy="1466850"/>
          </a:xfrm>
          <a:prstGeom prst="wedgeRoundRectCallout">
            <a:avLst>
              <a:gd name="adj1" fmla="val 34506"/>
              <a:gd name="adj2" fmla="val 74581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252000" rIns="137160" bIns="25200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it-IT" sz="1600" b="1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Lucida Handwriting" pitchFamily="66" charset="0"/>
                <a:cs typeface="Arial" pitchFamily="34" charset="0"/>
              </a:rPr>
              <a:t>“… in quegli anni non era difficile trovare lavoro”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000750" y="3028950"/>
            <a:ext cx="2543175" cy="1247776"/>
          </a:xfrm>
          <a:prstGeom prst="wedgeRoundRectCallout">
            <a:avLst>
              <a:gd name="adj1" fmla="val -66781"/>
              <a:gd name="adj2" fmla="val 60105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6"/>
                </a:solidFill>
                <a:latin typeface="Lucida Handwriting" pitchFamily="66" charset="0"/>
                <a:cs typeface="Arial" pitchFamily="34" charset="0"/>
              </a:rPr>
              <a:t>“… abbiamo investito tanto ed ora siamo qui, in questa situazione”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419476" y="2924175"/>
            <a:ext cx="2209800" cy="819149"/>
          </a:xfrm>
          <a:prstGeom prst="wedgeRoundRectCallout">
            <a:avLst>
              <a:gd name="adj1" fmla="val -13878"/>
              <a:gd name="adj2" fmla="val 115730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kumimoji="0" lang="it-IT" sz="1400" b="1" i="1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latin typeface="Cambria" pitchFamily="18" charset="0"/>
                <a:cs typeface="Arial" pitchFamily="34" charset="0"/>
              </a:rPr>
              <a:t>“</a:t>
            </a: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C’erano tante </a:t>
            </a:r>
            <a:r>
              <a:rPr lang="it-IT" sz="1600" b="1" dirty="0" err="1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opportunità…</a:t>
            </a: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”</a:t>
            </a:r>
          </a:p>
        </p:txBody>
      </p:sp>
      <p:pic>
        <p:nvPicPr>
          <p:cNvPr id="49157" name="Picture 5" descr="Risultati immagini per focus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94000" y="4371578"/>
            <a:ext cx="3978275" cy="24864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304925" y="353765"/>
            <a:ext cx="7296150" cy="669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800" b="1" dirty="0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CONFINI CHE (RI-)EMERGONO …</a:t>
            </a:r>
            <a:endParaRPr lang="it-IT" sz="800" dirty="0" smtClean="0">
              <a:solidFill>
                <a:srgbClr val="716767"/>
              </a:solidFill>
              <a:latin typeface="Tw Cen MT"/>
              <a:ea typeface="Times New Roman"/>
              <a:cs typeface="Times New Roman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1508166" y="2232561"/>
            <a:ext cx="709290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Riemersione di 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confini materiali e simbolici</a:t>
            </a:r>
            <a:endParaRPr lang="it-IT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1508166" y="4434521"/>
            <a:ext cx="7092909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it-IT" sz="3200" dirty="0">
                <a:latin typeface="MV Boli" panose="02000500030200090000" pitchFamily="2" charset="0"/>
                <a:cs typeface="MV Boli" panose="02000500030200090000" pitchFamily="2" charset="0"/>
              </a:rPr>
              <a:t>Fragilità e precarietà </a:t>
            </a:r>
            <a:endParaRPr lang="it-IT" sz="3200" dirty="0" smtClean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 del </a:t>
            </a:r>
            <a:r>
              <a:rPr lang="it-IT" sz="3200" dirty="0">
                <a:latin typeface="MV Boli" panose="02000500030200090000" pitchFamily="2" charset="0"/>
                <a:cs typeface="MV Boli" panose="02000500030200090000" pitchFamily="2" charset="0"/>
              </a:rPr>
              <a:t>processo di inclusione 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66925" y="224165"/>
            <a:ext cx="5762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it-IT" sz="28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2. La crisi come momento di rottura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533525" y="820797"/>
            <a:ext cx="76104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In un contesto di scarse opportunità affiorano </a:t>
            </a:r>
          </a:p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nuove tensioni sociali, spuntano forme di rivalità... </a:t>
            </a:r>
          </a:p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si interrompe un lento processo di inclusione, </a:t>
            </a:r>
          </a:p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con il rischio di nuove forme di esclusione.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371600" y="2790825"/>
            <a:ext cx="2276476" cy="1333500"/>
          </a:xfrm>
          <a:prstGeom prst="wedgeRoundRectCallout">
            <a:avLst>
              <a:gd name="adj1" fmla="val -1297"/>
              <a:gd name="adj2" fmla="val 88899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252000" rIns="137160" bIns="252000" numCol="1" anchor="ctr" anchorCtr="0" compatLnSpc="1">
            <a:prstTxWarp prst="textNoShape">
              <a:avLst/>
            </a:prstTxWarp>
          </a:bodyPr>
          <a:lstStyle/>
          <a:p>
            <a:pPr lvl="0"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rgbClr val="943634"/>
                </a:solidFill>
                <a:latin typeface="Lucida Handwriting" pitchFamily="66" charset="0"/>
                <a:cs typeface="Arial" pitchFamily="34" charset="0"/>
              </a:rPr>
              <a:t>“Nel momento in cui perdi il lavoro perdi tutto. Anche la dignità!”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391275" y="4733924"/>
            <a:ext cx="2505075" cy="1724025"/>
          </a:xfrm>
          <a:prstGeom prst="wedgeRoundRectCallout">
            <a:avLst>
              <a:gd name="adj1" fmla="val -100661"/>
              <a:gd name="adj2" fmla="val 2047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“… gli immigrati diventano i responsabili della crisi e coloro che rubano il lavoro agli italiani”.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981450" y="2514600"/>
            <a:ext cx="3581399" cy="885825"/>
          </a:xfrm>
          <a:prstGeom prst="wedgeRoundRectCallout">
            <a:avLst>
              <a:gd name="adj1" fmla="val -68567"/>
              <a:gd name="adj2" fmla="val 187219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“… se lavora lo straniero e non l’italiano, non va bene”.</a:t>
            </a:r>
          </a:p>
        </p:txBody>
      </p:sp>
      <p:pic>
        <p:nvPicPr>
          <p:cNvPr id="49157" name="Picture 5" descr="Risultati immagini per focus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9050" y="4371578"/>
            <a:ext cx="3978275" cy="2486422"/>
          </a:xfrm>
          <a:prstGeom prst="rect">
            <a:avLst/>
          </a:prstGeom>
          <a:noFill/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467350" y="3600449"/>
            <a:ext cx="3371849" cy="847725"/>
          </a:xfrm>
          <a:prstGeom prst="wedgeRoundRectCallout">
            <a:avLst>
              <a:gd name="adj1" fmla="val -62013"/>
              <a:gd name="adj2" fmla="val 104785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1"/>
                </a:solidFill>
                <a:latin typeface="Lucida Handwriting" pitchFamily="66" charset="0"/>
                <a:cs typeface="Arial" pitchFamily="34" charset="0"/>
              </a:rPr>
              <a:t>“… sanno che se adesso mi mandano via, non trovo più lavoro.”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266825" y="277565"/>
            <a:ext cx="7296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800" b="1" dirty="0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CONFINI CHE (RI-)</a:t>
            </a:r>
            <a:r>
              <a:rPr lang="it-IT" sz="2800" b="1" dirty="0" err="1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EMERGONO…</a:t>
            </a:r>
            <a:endParaRPr lang="it-IT" sz="2800" b="1" dirty="0" smtClean="0">
              <a:solidFill>
                <a:schemeClr val="accent4">
                  <a:lumMod val="75000"/>
                </a:schemeClr>
              </a:solidFill>
              <a:latin typeface="Tw Cen MT"/>
              <a:ea typeface="Times New Roman"/>
              <a:cs typeface="Times New Roman"/>
            </a:endParaRPr>
          </a:p>
          <a:p>
            <a:pPr>
              <a:spcAft>
                <a:spcPts val="1200"/>
              </a:spcAft>
            </a:pPr>
            <a:endParaRPr lang="it-IT" b="1" dirty="0">
              <a:solidFill>
                <a:srgbClr val="008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470066" y="1626920"/>
            <a:ext cx="7092909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Confine nuovo 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nel mondo del lavoro tracciato da 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stereotipi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 sulle provenienze nazionali e culturali dei migranti</a:t>
            </a:r>
            <a:endParaRPr lang="it-IT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it-IT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1266825" y="4166076"/>
            <a:ext cx="736932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Confine tra i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migranti di </a:t>
            </a:r>
            <a:endParaRPr lang="it-IT" sz="3200" b="1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b="1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«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vecchia generazione» </a:t>
            </a:r>
            <a:endParaRPr lang="it-IT" sz="3200" b="1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b="1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e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 nuovi arrivati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(richiedenti asilo)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14449" y="214640"/>
            <a:ext cx="7439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it-IT" sz="28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3. Verso una ridefinizione dei progetti migratori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982765" y="772194"/>
            <a:ext cx="7610475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Il tentativo di preservare il progetto migratorio </a:t>
            </a:r>
          </a:p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passa anche attraverso </a:t>
            </a:r>
          </a:p>
          <a:p>
            <a:pPr lvl="0" algn="just" eaLnBrk="1" hangingPunct="1"/>
            <a:r>
              <a:rPr lang="it-IT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w Cen MT"/>
                <a:ea typeface="Times New Roman"/>
                <a:cs typeface="Times New Roman"/>
              </a:rPr>
              <a:t>la riapertura del capitolo della mobilità.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866899" y="2019300"/>
            <a:ext cx="3162301" cy="1362076"/>
          </a:xfrm>
          <a:prstGeom prst="wedgeRoundRectCallout">
            <a:avLst>
              <a:gd name="adj1" fmla="val 52317"/>
              <a:gd name="adj2" fmla="val 86102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252000" rIns="137160" bIns="252000" numCol="1" anchor="ctr" anchorCtr="0" compatLnSpc="1">
            <a:prstTxWarp prst="textNoShape">
              <a:avLst/>
            </a:prstTxWarp>
          </a:bodyPr>
          <a:lstStyle/>
          <a:p>
            <a:pPr lvl="0"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rgbClr val="943634"/>
                </a:solidFill>
                <a:latin typeface="Lucida Handwriting" pitchFamily="66" charset="0"/>
                <a:cs typeface="Arial" pitchFamily="34" charset="0"/>
              </a:rPr>
              <a:t>In Italia si sta solo se c’è lavoro, ma nel paese di origine si torna solo “per una visita”.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1485900" y="5010149"/>
            <a:ext cx="2505075" cy="1352549"/>
          </a:xfrm>
          <a:prstGeom prst="wedgeRoundRectCallout">
            <a:avLst>
              <a:gd name="adj1" fmla="val 86791"/>
              <a:gd name="adj2" fmla="val -24010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“… oggi quelli che tornano in Marocco sono solo quelli morti!”</a:t>
            </a: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5267325" y="2124076"/>
            <a:ext cx="3581399" cy="1390650"/>
          </a:xfrm>
          <a:prstGeom prst="wedgeRoundRectCallout">
            <a:avLst>
              <a:gd name="adj1" fmla="val 8294"/>
              <a:gd name="adj2" fmla="val 93383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“Nella </a:t>
            </a:r>
            <a:r>
              <a:rPr lang="it-IT" sz="1600" b="1" dirty="0" err="1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crisi…</a:t>
            </a:r>
            <a:r>
              <a:rPr lang="it-IT" sz="1600" b="1" dirty="0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 il migrante ha un’opzione in più: può andare via! … se rimane allo stesso modo, rimane con il malessere di </a:t>
            </a:r>
            <a:r>
              <a:rPr lang="it-IT" sz="1600" b="1" dirty="0" err="1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tutti…</a:t>
            </a:r>
            <a:r>
              <a:rPr lang="it-IT" sz="1600" b="1" dirty="0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”.</a:t>
            </a:r>
          </a:p>
        </p:txBody>
      </p:sp>
      <p:pic>
        <p:nvPicPr>
          <p:cNvPr id="49157" name="Picture 5" descr="Risultati immagini per focus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41900" y="4152503"/>
            <a:ext cx="3978275" cy="2486422"/>
          </a:xfrm>
          <a:prstGeom prst="rect">
            <a:avLst/>
          </a:prstGeom>
          <a:noFill/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219200" y="3752850"/>
            <a:ext cx="3162299" cy="1104900"/>
          </a:xfrm>
          <a:prstGeom prst="wedgeRoundRectCallout">
            <a:avLst>
              <a:gd name="adj1" fmla="val 60879"/>
              <a:gd name="adj2" fmla="val 32371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1"/>
                </a:solidFill>
                <a:latin typeface="Lucida Handwriting" pitchFamily="66" charset="0"/>
                <a:cs typeface="Arial" pitchFamily="34" charset="0"/>
              </a:rPr>
              <a:t>“… se andiamo in un altro Paese dobbiamo ricominciare tutto da capo!”.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304925" y="410915"/>
            <a:ext cx="7296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800" b="1" dirty="0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CONFINI CHE (RI-)</a:t>
            </a:r>
            <a:r>
              <a:rPr lang="it-IT" sz="2800" b="1" dirty="0" err="1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EMERGONO…</a:t>
            </a:r>
            <a:endParaRPr lang="it-IT" sz="2800" b="1" dirty="0" smtClean="0">
              <a:solidFill>
                <a:schemeClr val="accent4">
                  <a:lumMod val="75000"/>
                </a:schemeClr>
              </a:solidFill>
              <a:latin typeface="Tw Cen MT"/>
              <a:ea typeface="Times New Roman"/>
              <a:cs typeface="Times New Roman"/>
            </a:endParaRPr>
          </a:p>
          <a:p>
            <a:pPr>
              <a:spcAft>
                <a:spcPts val="1200"/>
              </a:spcAft>
            </a:pPr>
            <a:endParaRPr lang="it-IT" b="1" dirty="0">
              <a:solidFill>
                <a:srgbClr val="008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508166" y="2232561"/>
            <a:ext cx="709290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Riemersione dei 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confini territoriali 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che molti migranti decidono di attraversare nuovamente</a:t>
            </a:r>
            <a:endParaRPr lang="it-IT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304925" y="4396636"/>
            <a:ext cx="768992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Confine tra ciò che si considera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casa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endParaRPr lang="it-IT" sz="3200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e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la necessità di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ripartire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562100" y="2248560"/>
            <a:ext cx="1619250" cy="990600"/>
          </a:xfrm>
          <a:prstGeom prst="wedgeRoundRectCallout">
            <a:avLst>
              <a:gd name="adj1" fmla="val 63635"/>
              <a:gd name="adj2" fmla="val 180418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3"/>
                </a:solidFill>
                <a:latin typeface="Lucida Handwriting" pitchFamily="66" charset="0"/>
                <a:cs typeface="Arial" pitchFamily="34" charset="0"/>
              </a:rPr>
              <a:t>“… ora puntiamo sui figli”.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609976" y="2219325"/>
            <a:ext cx="1857374" cy="1885950"/>
          </a:xfrm>
          <a:prstGeom prst="wedgeRoundRectCallout">
            <a:avLst>
              <a:gd name="adj1" fmla="val -34658"/>
              <a:gd name="adj2" fmla="val 69810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tx2"/>
                </a:solidFill>
                <a:latin typeface="Lucida Handwriting" pitchFamily="66" charset="0"/>
                <a:cs typeface="Arial" pitchFamily="34" charset="0"/>
              </a:rPr>
              <a:t>“… se tornano in patria sarebbero (davvero) degli stranieri.”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62074" y="18160"/>
            <a:ext cx="7439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it-IT" sz="28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4. Una stabilità familiare messa in discussione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562100" y="444145"/>
            <a:ext cx="761047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1" hangingPunct="1"/>
            <a:r>
              <a:rPr lang="it-IT" sz="2200" spc="-7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Tensioni e difficoltà minano la stabilità familiare </a:t>
            </a:r>
          </a:p>
          <a:p>
            <a:pPr lvl="0" algn="just" eaLnBrk="1" hangingPunct="1"/>
            <a:r>
              <a:rPr lang="it-IT" sz="2200" spc="-7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e mettono in discussione il ruolo della famiglia. </a:t>
            </a:r>
          </a:p>
          <a:p>
            <a:pPr lvl="0" algn="just" eaLnBrk="1" hangingPunct="1"/>
            <a:r>
              <a:rPr lang="it-IT" sz="2200" spc="-7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Il rapporto intergenerazionale è sempre più complesso: </a:t>
            </a:r>
          </a:p>
          <a:p>
            <a:pPr lvl="0" algn="just" eaLnBrk="1" hangingPunct="1"/>
            <a:r>
              <a:rPr lang="it-IT" sz="2200" spc="-7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in bilico tra speranze disattese dei genitori </a:t>
            </a:r>
          </a:p>
          <a:p>
            <a:pPr lvl="0" algn="just" eaLnBrk="1" hangingPunct="1"/>
            <a:r>
              <a:rPr lang="it-IT" sz="2200" spc="-7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e aspirazioni a nuovi modelli di vita dei figli.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123950" y="3352800"/>
            <a:ext cx="2276476" cy="942976"/>
          </a:xfrm>
          <a:prstGeom prst="wedgeRoundRectCallout">
            <a:avLst>
              <a:gd name="adj1" fmla="val -5900"/>
              <a:gd name="adj2" fmla="val 68697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252000" rIns="137160" bIns="252000" numCol="1" anchor="ctr" anchorCtr="0" compatLnSpc="1">
            <a:prstTxWarp prst="textNoShape">
              <a:avLst/>
            </a:prstTxWarp>
          </a:bodyPr>
          <a:lstStyle/>
          <a:p>
            <a:pPr lvl="0"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rgbClr val="943634"/>
                </a:solidFill>
                <a:latin typeface="Lucida Handwriting" pitchFamily="66" charset="0"/>
                <a:cs typeface="Arial" pitchFamily="34" charset="0"/>
              </a:rPr>
              <a:t>“… questa crisi sta uccidendo le famiglie!”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391275" y="4362450"/>
            <a:ext cx="2505075" cy="1162048"/>
          </a:xfrm>
          <a:prstGeom prst="wedgeRoundRectCallout">
            <a:avLst>
              <a:gd name="adj1" fmla="val -83170"/>
              <a:gd name="adj2" fmla="val 11063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“Il problema di noi stranieri ora riguarda i </a:t>
            </a:r>
            <a:r>
              <a:rPr lang="it-IT" sz="1600" b="1" dirty="0" err="1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figli…</a:t>
            </a: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”</a:t>
            </a:r>
          </a:p>
        </p:txBody>
      </p:sp>
      <p:pic>
        <p:nvPicPr>
          <p:cNvPr id="49157" name="Picture 5" descr="Risultati immagini per focus grou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9050" y="4371578"/>
            <a:ext cx="3978275" cy="2486422"/>
          </a:xfrm>
          <a:prstGeom prst="rect">
            <a:avLst/>
          </a:prstGeom>
          <a:noFill/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629274" y="2266951"/>
            <a:ext cx="3257551" cy="1895474"/>
          </a:xfrm>
          <a:prstGeom prst="wedgeRoundRectCallout">
            <a:avLst>
              <a:gd name="adj1" fmla="val -61869"/>
              <a:gd name="adj2" fmla="val 75639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1"/>
                </a:solidFill>
                <a:latin typeface="Lucida Handwriting" pitchFamily="66" charset="0"/>
                <a:cs typeface="Arial" pitchFamily="34" charset="0"/>
              </a:rPr>
              <a:t>“… chiamano anche i nostri figli immigrati... ma loro non sono immigrati. Sono il frutto dell’immigrazione dei genitori!”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5848351" y="5705475"/>
            <a:ext cx="2876550" cy="923923"/>
          </a:xfrm>
          <a:prstGeom prst="wedgeRoundRectCallout">
            <a:avLst>
              <a:gd name="adj1" fmla="val -72515"/>
              <a:gd name="adj2" fmla="val -42283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rgbClr val="7030A0"/>
                </a:solidFill>
                <a:latin typeface="Lucida Handwriting" pitchFamily="66" charset="0"/>
                <a:cs typeface="Arial" pitchFamily="34" charset="0"/>
              </a:rPr>
              <a:t>“… i figli portano in casa una cultura </a:t>
            </a:r>
            <a:r>
              <a:rPr lang="it-IT" sz="1600" b="1" dirty="0" err="1" smtClean="0">
                <a:solidFill>
                  <a:srgbClr val="7030A0"/>
                </a:solidFill>
                <a:latin typeface="Lucida Handwriting" pitchFamily="66" charset="0"/>
                <a:cs typeface="Arial" pitchFamily="34" charset="0"/>
              </a:rPr>
              <a:t>diversa…</a:t>
            </a:r>
            <a:r>
              <a:rPr lang="it-IT" sz="1600" b="1" dirty="0" smtClean="0">
                <a:solidFill>
                  <a:srgbClr val="7030A0"/>
                </a:solidFill>
                <a:latin typeface="Lucida Handwriting" pitchFamily="66" charset="0"/>
                <a:cs typeface="Arial" pitchFamily="34" charset="0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304925" y="410915"/>
            <a:ext cx="7296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800" b="1" dirty="0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CONFINI CHE (RI-)</a:t>
            </a:r>
            <a:r>
              <a:rPr lang="it-IT" sz="2800" b="1" dirty="0" err="1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EMERGONO…</a:t>
            </a:r>
            <a:endParaRPr lang="it-IT" sz="2800" b="1" dirty="0" smtClean="0">
              <a:solidFill>
                <a:schemeClr val="accent4">
                  <a:lumMod val="75000"/>
                </a:schemeClr>
              </a:solidFill>
              <a:latin typeface="Tw Cen MT"/>
              <a:ea typeface="Times New Roman"/>
              <a:cs typeface="Times New Roman"/>
            </a:endParaRPr>
          </a:p>
          <a:p>
            <a:pPr>
              <a:spcAft>
                <a:spcPts val="1200"/>
              </a:spcAft>
            </a:pPr>
            <a:endParaRPr lang="it-IT" b="1" dirty="0">
              <a:solidFill>
                <a:srgbClr val="008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508166" y="2232561"/>
            <a:ext cx="709290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Confine 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tra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 famiglie ricomposte 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e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 famiglie costrette di nuovo a spezzarsi</a:t>
            </a:r>
            <a:endParaRPr lang="it-IT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484743" y="4233460"/>
            <a:ext cx="7015062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Confine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tra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vecchie </a:t>
            </a:r>
            <a:endParaRPr lang="it-IT" sz="3200" b="1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b="1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       e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nuove generazioni </a:t>
            </a:r>
            <a:endParaRPr lang="it-IT" sz="3200" b="1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che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spesso si traduce in conflitto</a:t>
            </a:r>
          </a:p>
          <a:p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6848475" y="4714875"/>
            <a:ext cx="2181225" cy="1543051"/>
          </a:xfrm>
          <a:prstGeom prst="wedgeRoundRectCallout">
            <a:avLst>
              <a:gd name="adj1" fmla="val -85179"/>
              <a:gd name="adj2" fmla="val -31789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rgbClr val="7030A0"/>
                </a:solidFill>
                <a:latin typeface="Lucida Handwriting" pitchFamily="66" charset="0"/>
                <a:cs typeface="Arial" pitchFamily="34" charset="0"/>
              </a:rPr>
              <a:t>“Qui sono trattata da straniera, ma lo sono anche quando torno nel mio Paese”.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123950" y="2028825"/>
            <a:ext cx="2152650" cy="2047875"/>
          </a:xfrm>
          <a:prstGeom prst="wedgeRoundRectCallout">
            <a:avLst>
              <a:gd name="adj1" fmla="val 40054"/>
              <a:gd name="adj2" fmla="val 61373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6"/>
                </a:solidFill>
                <a:latin typeface="Lucida Handwriting" pitchFamily="66" charset="0"/>
                <a:cs typeface="Arial" pitchFamily="34" charset="0"/>
              </a:rPr>
              <a:t>“… mi sento Ucraina, ma quando torno nel mio Paese mi manca l’Italia, non riesco più a stare </a:t>
            </a:r>
            <a:r>
              <a:rPr lang="it-IT" sz="1600" b="1" dirty="0" err="1" smtClean="0">
                <a:solidFill>
                  <a:schemeClr val="accent6"/>
                </a:solidFill>
                <a:latin typeface="Lucida Handwriting" pitchFamily="66" charset="0"/>
                <a:cs typeface="Arial" pitchFamily="34" charset="0"/>
              </a:rPr>
              <a:t>lì…</a:t>
            </a:r>
            <a:r>
              <a:rPr lang="it-IT" sz="1600" b="1" dirty="0" smtClean="0">
                <a:solidFill>
                  <a:schemeClr val="accent6"/>
                </a:solidFill>
                <a:latin typeface="Lucida Handwriting" pitchFamily="66" charset="0"/>
                <a:cs typeface="Arial" pitchFamily="34" charset="0"/>
              </a:rPr>
              <a:t>”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314445" y="43248"/>
            <a:ext cx="74390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eaLnBrk="1" hangingPunct="1"/>
            <a:r>
              <a:rPr lang="it-IT" sz="28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5. Bisogno di appartenenza e cittadinanza</a:t>
            </a:r>
          </a:p>
        </p:txBody>
      </p:sp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1228719" y="501313"/>
            <a:ext cx="761047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1" hangingPunct="1"/>
            <a:r>
              <a:rPr lang="it-IT" sz="220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Una percezione identitaria confusa, sospesa tra più appartenenze, </a:t>
            </a:r>
          </a:p>
          <a:p>
            <a:pPr lvl="0" algn="just" eaLnBrk="1" hangingPunct="1"/>
            <a:r>
              <a:rPr lang="it-IT" sz="220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con un forte bisogno di legittimazione e riconoscimento </a:t>
            </a:r>
          </a:p>
          <a:p>
            <a:pPr lvl="0" algn="just" eaLnBrk="1" hangingPunct="1"/>
            <a:r>
              <a:rPr lang="it-IT" sz="220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che passa, forse, anche attraverso </a:t>
            </a:r>
          </a:p>
          <a:p>
            <a:pPr lvl="0" algn="just" eaLnBrk="1" hangingPunct="1"/>
            <a:r>
              <a:rPr lang="it-IT" sz="2200" dirty="0" smtClean="0">
                <a:solidFill>
                  <a:srgbClr val="716767"/>
                </a:solidFill>
                <a:latin typeface="Tw Cen MT"/>
                <a:ea typeface="Times New Roman"/>
                <a:cs typeface="Times New Roman"/>
              </a:rPr>
              <a:t>l’acquisizione della cittadinanza.</a:t>
            </a:r>
          </a:p>
        </p:txBody>
      </p:sp>
      <p:sp>
        <p:nvSpPr>
          <p:cNvPr id="49154" name="Rectangle 3"/>
          <p:cNvSpPr>
            <a:spLocks noChangeArrowheads="1"/>
          </p:cNvSpPr>
          <p:nvPr/>
        </p:nvSpPr>
        <p:spPr bwMode="auto">
          <a:xfrm>
            <a:off x="1057275" y="4257676"/>
            <a:ext cx="1809750" cy="1990724"/>
          </a:xfrm>
          <a:prstGeom prst="wedgeRoundRectCallout">
            <a:avLst>
              <a:gd name="adj1" fmla="val 111995"/>
              <a:gd name="adj2" fmla="val -26996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252000" rIns="137160" bIns="252000" numCol="1" anchor="ctr" anchorCtr="0" compatLnSpc="1">
            <a:prstTxWarp prst="textNoShape">
              <a:avLst/>
            </a:prstTxWarp>
          </a:bodyPr>
          <a:lstStyle/>
          <a:p>
            <a:r>
              <a:rPr lang="it-IT" sz="1600" b="1" dirty="0" smtClean="0">
                <a:solidFill>
                  <a:schemeClr val="tx2"/>
                </a:solidFill>
                <a:latin typeface="Lucida Handwriting" pitchFamily="66" charset="0"/>
                <a:cs typeface="Arial" pitchFamily="34" charset="0"/>
              </a:rPr>
              <a:t>“… una gamba qua, una gamba </a:t>
            </a:r>
            <a:r>
              <a:rPr lang="it-IT" sz="1600" b="1" dirty="0" err="1" smtClean="0">
                <a:solidFill>
                  <a:schemeClr val="tx2"/>
                </a:solidFill>
                <a:latin typeface="Lucida Handwriting" pitchFamily="66" charset="0"/>
                <a:cs typeface="Arial" pitchFamily="34" charset="0"/>
              </a:rPr>
              <a:t>là…</a:t>
            </a:r>
            <a:r>
              <a:rPr lang="it-IT" sz="1600" b="1" dirty="0" smtClean="0">
                <a:solidFill>
                  <a:schemeClr val="tx2"/>
                </a:solidFill>
                <a:latin typeface="Lucida Handwriting" pitchFamily="66" charset="0"/>
                <a:cs typeface="Arial" pitchFamily="34" charset="0"/>
              </a:rPr>
              <a:t> siamo proprio nel mezzo”.</a:t>
            </a:r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6591300" y="3143250"/>
            <a:ext cx="2438400" cy="1457323"/>
          </a:xfrm>
          <a:prstGeom prst="wedgeRoundRectCallout">
            <a:avLst>
              <a:gd name="adj1" fmla="val -62140"/>
              <a:gd name="adj2" fmla="val -11245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“… crei amicizie qua, ma resti straniero, sei </a:t>
            </a:r>
            <a:r>
              <a:rPr lang="it-IT" sz="1600" b="1" dirty="0" err="1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immigrato…</a:t>
            </a:r>
            <a:r>
              <a:rPr lang="it-IT" sz="1600" b="1" dirty="0" smtClean="0">
                <a:solidFill>
                  <a:schemeClr val="accent4">
                    <a:lumMod val="75000"/>
                  </a:schemeClr>
                </a:solidFill>
                <a:latin typeface="Lucida Handwriting" pitchFamily="66" charset="0"/>
                <a:cs typeface="Arial" pitchFamily="34" charset="0"/>
              </a:rPr>
              <a:t> non sei né qua né là.”</a:t>
            </a:r>
          </a:p>
        </p:txBody>
      </p:sp>
      <p:pic>
        <p:nvPicPr>
          <p:cNvPr id="49157" name="Picture 5" descr="Risultati immagini per focus grou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1175" y="4247753"/>
            <a:ext cx="3978275" cy="2486422"/>
          </a:xfrm>
          <a:prstGeom prst="rect">
            <a:avLst/>
          </a:prstGeom>
          <a:noFill/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667375" y="1743076"/>
            <a:ext cx="3076575" cy="1238249"/>
          </a:xfrm>
          <a:prstGeom prst="wedgeRoundRectCallout">
            <a:avLst>
              <a:gd name="adj1" fmla="val -56898"/>
              <a:gd name="adj2" fmla="val 129571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  <a:cs typeface="Arial" pitchFamily="34" charset="0"/>
              </a:rPr>
              <a:t>“… noi siamo abituati a vivere qui, siamo qui da molti anni, di là tutto è diverso.”</a:t>
            </a: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362325" y="2314574"/>
            <a:ext cx="2105026" cy="1685926"/>
          </a:xfrm>
          <a:prstGeom prst="wedgeRoundRectCallout">
            <a:avLst>
              <a:gd name="adj1" fmla="val -22447"/>
              <a:gd name="adj2" fmla="val 74082"/>
              <a:gd name="adj3" fmla="val 16667"/>
            </a:avLst>
          </a:prstGeom>
          <a:ln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137160" tIns="137160" rIns="137160" bIns="137160" numCol="1" anchor="ctr" anchorCtr="0" compatLnSpc="1">
            <a:prstTxWarp prst="textNoShape">
              <a:avLst/>
            </a:prstTxWarp>
          </a:bodyPr>
          <a:lstStyle/>
          <a:p>
            <a:pPr algn="ctr" eaLnBrk="1" hangingPunct="1">
              <a:spcAft>
                <a:spcPts val="600"/>
              </a:spcAft>
            </a:pPr>
            <a:r>
              <a:rPr lang="it-IT" sz="1600" b="1" dirty="0" smtClean="0">
                <a:solidFill>
                  <a:schemeClr val="accent1"/>
                </a:solidFill>
                <a:latin typeface="Lucida Handwriting" pitchFamily="66" charset="0"/>
                <a:cs typeface="Arial" pitchFamily="34" charset="0"/>
              </a:rPr>
              <a:t>“… anche se sono italiana, so che non sarò mai vista come italiana”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406544" y="-16035"/>
            <a:ext cx="7296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it-IT" sz="2800" b="1" dirty="0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CONFINI CHE (RI-)</a:t>
            </a:r>
            <a:r>
              <a:rPr lang="it-IT" sz="2800" b="1" dirty="0" err="1" smtClean="0">
                <a:solidFill>
                  <a:schemeClr val="accent4">
                    <a:lumMod val="75000"/>
                  </a:schemeClr>
                </a:solidFill>
                <a:latin typeface="Tw Cen MT"/>
                <a:ea typeface="Times New Roman"/>
                <a:cs typeface="Times New Roman"/>
              </a:rPr>
              <a:t>EMERGONO…</a:t>
            </a:r>
            <a:endParaRPr lang="it-IT" sz="2800" b="1" dirty="0" smtClean="0">
              <a:solidFill>
                <a:schemeClr val="accent4">
                  <a:lumMod val="75000"/>
                </a:schemeClr>
              </a:solidFill>
              <a:latin typeface="Tw Cen MT"/>
              <a:ea typeface="Times New Roman"/>
              <a:cs typeface="Times New Roman"/>
            </a:endParaRPr>
          </a:p>
          <a:p>
            <a:pPr>
              <a:spcAft>
                <a:spcPts val="1200"/>
              </a:spcAft>
            </a:pPr>
            <a:endParaRPr lang="it-IT" b="1" dirty="0">
              <a:solidFill>
                <a:srgbClr val="008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1406544" y="1016281"/>
            <a:ext cx="709290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Permanenza del 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confine 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tra</a:t>
            </a:r>
            <a:r>
              <a:rPr lang="it-IT" sz="3200" b="1" dirty="0" smtClean="0">
                <a:latin typeface="MV Boli" panose="02000500030200090000" pitchFamily="2" charset="0"/>
                <a:cs typeface="MV Boli" panose="02000500030200090000" pitchFamily="2" charset="0"/>
              </a:rPr>
              <a:t> appartenenze multiple</a:t>
            </a:r>
            <a:r>
              <a:rPr lang="it-IT" sz="3200" dirty="0" smtClean="0">
                <a:latin typeface="MV Boli" panose="02000500030200090000" pitchFamily="2" charset="0"/>
                <a:cs typeface="MV Boli" panose="02000500030200090000" pitchFamily="2" charset="0"/>
              </a:rPr>
              <a:t>: al paese di origine e al paese di immigrazione</a:t>
            </a:r>
            <a:endParaRPr lang="it-IT" sz="32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it-IT" dirty="0"/>
          </a:p>
        </p:txBody>
      </p:sp>
      <p:sp>
        <p:nvSpPr>
          <p:cNvPr id="2" name="CasellaDiTesto 1"/>
          <p:cNvSpPr txBox="1"/>
          <p:nvPr/>
        </p:nvSpPr>
        <p:spPr>
          <a:xfrm>
            <a:off x="1304925" y="2879593"/>
            <a:ext cx="72961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Acquisizione della </a:t>
            </a:r>
            <a:endParaRPr lang="it-IT" sz="3200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cittadinanza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italiana </a:t>
            </a:r>
            <a:endParaRPr lang="it-IT" sz="3200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come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acquisizione </a:t>
            </a:r>
            <a:endParaRPr lang="it-IT" sz="3200" dirty="0" smtClean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lvl="0"/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 della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libertà di </a:t>
            </a:r>
            <a:r>
              <a:rPr lang="it-IT" sz="3200" dirty="0" smtClean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movimento</a:t>
            </a:r>
            <a:endParaRPr lang="it-IT" sz="3200" dirty="0">
              <a:solidFill>
                <a:prstClr val="black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406544" y="5271299"/>
            <a:ext cx="568681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ü"/>
            </a:pP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Confine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tra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appartenenza </a:t>
            </a:r>
            <a:r>
              <a:rPr lang="it-IT" sz="3200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e </a:t>
            </a:r>
            <a:r>
              <a:rPr lang="it-IT" sz="3200" b="1" dirty="0">
                <a:solidFill>
                  <a:prstClr val="black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rinnovata mobilità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72927" y="344293"/>
            <a:ext cx="57626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it-IT" sz="32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PARTE TERZA</a:t>
            </a:r>
          </a:p>
          <a:p>
            <a:pPr lvl="0" algn="ctr" eaLnBrk="1" hangingPunct="1"/>
            <a:endParaRPr lang="it-IT" sz="2000" b="1" dirty="0" smtClean="0">
              <a:solidFill>
                <a:srgbClr val="DD8047"/>
              </a:solidFill>
              <a:latin typeface="Tw Cen MT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ctr" eaLnBrk="1" hangingPunct="1"/>
            <a:r>
              <a:rPr lang="it-IT" sz="32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QUALI INDICAZIONI?</a:t>
            </a:r>
          </a:p>
        </p:txBody>
      </p:sp>
      <p:sp>
        <p:nvSpPr>
          <p:cNvPr id="4" name="Rettangolo 3"/>
          <p:cNvSpPr/>
          <p:nvPr/>
        </p:nvSpPr>
        <p:spPr>
          <a:xfrm>
            <a:off x="4114799" y="2100677"/>
            <a:ext cx="466725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… ben sappiamo che i confini possono essere necessari custodi di identità,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utili dispositivi per diminuire l’ansia provocata dalla con-fusione e l’insicurezza che ne nasce.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it-IT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Tuttavia, perché la vita di una società sia sana, è necessario che i confini siano permeabili, attraversabili nel modo meno conflittuale possibile …</a:t>
            </a:r>
            <a:endParaRPr lang="it-IT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2107" y="2409824"/>
            <a:ext cx="2654581" cy="3629025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076450" y="2086600"/>
            <a:ext cx="5762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1" hangingPunct="1"/>
            <a:r>
              <a:rPr lang="it-IT" sz="3200" b="1" dirty="0" smtClean="0">
                <a:solidFill>
                  <a:srgbClr val="DD8047"/>
                </a:solidFill>
                <a:latin typeface="Tw Cen MT" pitchFamily="34" charset="0"/>
                <a:ea typeface="Times New Roman" pitchFamily="18" charset="0"/>
                <a:cs typeface="Times New Roman" pitchFamily="18" charset="0"/>
              </a:rPr>
              <a:t>GRAZIE PER L’ATTENZIONE!</a:t>
            </a:r>
          </a:p>
        </p:txBody>
      </p:sp>
      <p:sp>
        <p:nvSpPr>
          <p:cNvPr id="5" name="Rettangolo 4"/>
          <p:cNvSpPr/>
          <p:nvPr/>
        </p:nvSpPr>
        <p:spPr>
          <a:xfrm>
            <a:off x="2955862" y="3100469"/>
            <a:ext cx="3899464" cy="31854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www.anolftreviso.it</a:t>
            </a:r>
          </a:p>
          <a:p>
            <a:pPr algn="ctr"/>
            <a:endParaRPr lang="it-IT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it-IT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www.caritastarvisina.it</a:t>
            </a:r>
          </a:p>
          <a:p>
            <a:pPr algn="ctr"/>
            <a:endParaRPr lang="it-IT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it-IT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www.caritasvittorioveneto.it</a:t>
            </a:r>
          </a:p>
          <a:p>
            <a:pPr algn="ctr"/>
            <a:endParaRPr lang="it-IT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it-IT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www.diocesitv.it/</a:t>
            </a:r>
            <a:r>
              <a:rPr lang="it-IT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migrantes</a:t>
            </a:r>
            <a:endParaRPr lang="it-IT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it-IT" sz="1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it-IT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www.laesse.org</a:t>
            </a:r>
          </a:p>
          <a:p>
            <a:pPr algn="ctr"/>
            <a:endParaRPr lang="it-IT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it-IT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0037" y="123824"/>
            <a:ext cx="7517080" cy="1693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21657</TotalTime>
  <Words>1185</Words>
  <Application>Microsoft Office PowerPoint</Application>
  <PresentationFormat>Presentazione su schermo (4:3)</PresentationFormat>
  <Paragraphs>141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21</vt:i4>
      </vt:variant>
    </vt:vector>
  </HeadingPairs>
  <TitlesOfParts>
    <vt:vector size="22" baseType="lpstr">
      <vt:lpstr>Solstizio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Veneto Lavoro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Tasso di occupazione 15 anni ed oltre Confronto Veneto Italia</dc:title>
  <dc:creator>Paola Rocelli</dc:creator>
  <cp:lastModifiedBy>utente locale</cp:lastModifiedBy>
  <cp:revision>718</cp:revision>
  <cp:lastPrinted>2000-07-14T10:22:24Z</cp:lastPrinted>
  <dcterms:created xsi:type="dcterms:W3CDTF">2000-07-13T08:57:19Z</dcterms:created>
  <dcterms:modified xsi:type="dcterms:W3CDTF">2017-05-05T07:49:30Z</dcterms:modified>
</cp:coreProperties>
</file>